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7" r:id="rId22"/>
    <p:sldId id="278" r:id="rId23"/>
    <p:sldId id="276" r:id="rId24"/>
    <p:sldId id="279"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5" autoAdjust="0"/>
    <p:restoredTop sz="94660"/>
  </p:normalViewPr>
  <p:slideViewPr>
    <p:cSldViewPr snapToGrid="0">
      <p:cViewPr varScale="1">
        <p:scale>
          <a:sx n="95" d="100"/>
          <a:sy n="95" d="100"/>
        </p:scale>
        <p:origin x="102" y="1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8CD5EEF-DC49-4842-AF62-B6EC0FE51B8C}" type="datetimeFigureOut">
              <a:rPr lang="en-US" smtClean="0"/>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A8324-C388-4AAD-BFD4-DE0DE847BE6C}" type="slidenum">
              <a:rPr lang="en-US" smtClean="0"/>
              <a:t>‹#›</a:t>
            </a:fld>
            <a:endParaRPr lang="en-US"/>
          </a:p>
        </p:txBody>
      </p:sp>
    </p:spTree>
    <p:extLst>
      <p:ext uri="{BB962C8B-B14F-4D97-AF65-F5344CB8AC3E}">
        <p14:creationId xmlns:p14="http://schemas.microsoft.com/office/powerpoint/2010/main" val="8657418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CD5EEF-DC49-4842-AF62-B6EC0FE51B8C}" type="datetimeFigureOut">
              <a:rPr lang="en-US" smtClean="0"/>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A8324-C388-4AAD-BFD4-DE0DE847BE6C}" type="slidenum">
              <a:rPr lang="en-US" smtClean="0"/>
              <a:t>‹#›</a:t>
            </a:fld>
            <a:endParaRPr lang="en-US"/>
          </a:p>
        </p:txBody>
      </p:sp>
    </p:spTree>
    <p:extLst>
      <p:ext uri="{BB962C8B-B14F-4D97-AF65-F5344CB8AC3E}">
        <p14:creationId xmlns:p14="http://schemas.microsoft.com/office/powerpoint/2010/main" val="4126835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CD5EEF-DC49-4842-AF62-B6EC0FE51B8C}" type="datetimeFigureOut">
              <a:rPr lang="en-US" smtClean="0"/>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A8324-C388-4AAD-BFD4-DE0DE847BE6C}" type="slidenum">
              <a:rPr lang="en-US" smtClean="0"/>
              <a:t>‹#›</a:t>
            </a:fld>
            <a:endParaRPr lang="en-US"/>
          </a:p>
        </p:txBody>
      </p:sp>
    </p:spTree>
    <p:extLst>
      <p:ext uri="{BB962C8B-B14F-4D97-AF65-F5344CB8AC3E}">
        <p14:creationId xmlns:p14="http://schemas.microsoft.com/office/powerpoint/2010/main" val="13279989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CD5EEF-DC49-4842-AF62-B6EC0FE51B8C}" type="datetimeFigureOut">
              <a:rPr lang="en-US" smtClean="0"/>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A8324-C388-4AAD-BFD4-DE0DE847BE6C}" type="slidenum">
              <a:rPr lang="en-US" smtClean="0"/>
              <a:t>‹#›</a:t>
            </a:fld>
            <a:endParaRPr lang="en-US"/>
          </a:p>
        </p:txBody>
      </p:sp>
    </p:spTree>
    <p:extLst>
      <p:ext uri="{BB962C8B-B14F-4D97-AF65-F5344CB8AC3E}">
        <p14:creationId xmlns:p14="http://schemas.microsoft.com/office/powerpoint/2010/main" val="549983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8CD5EEF-DC49-4842-AF62-B6EC0FE51B8C}" type="datetimeFigureOut">
              <a:rPr lang="en-US" smtClean="0"/>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A8324-C388-4AAD-BFD4-DE0DE847BE6C}" type="slidenum">
              <a:rPr lang="en-US" smtClean="0"/>
              <a:t>‹#›</a:t>
            </a:fld>
            <a:endParaRPr lang="en-US"/>
          </a:p>
        </p:txBody>
      </p:sp>
    </p:spTree>
    <p:extLst>
      <p:ext uri="{BB962C8B-B14F-4D97-AF65-F5344CB8AC3E}">
        <p14:creationId xmlns:p14="http://schemas.microsoft.com/office/powerpoint/2010/main" val="2556836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8CD5EEF-DC49-4842-AF62-B6EC0FE51B8C}" type="datetimeFigureOut">
              <a:rPr lang="en-US" smtClean="0"/>
              <a:t>1/18/2017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A8324-C388-4AAD-BFD4-DE0DE847BE6C}" type="slidenum">
              <a:rPr lang="en-US" smtClean="0"/>
              <a:t>‹#›</a:t>
            </a:fld>
            <a:endParaRPr lang="en-US"/>
          </a:p>
        </p:txBody>
      </p:sp>
    </p:spTree>
    <p:extLst>
      <p:ext uri="{BB962C8B-B14F-4D97-AF65-F5344CB8AC3E}">
        <p14:creationId xmlns:p14="http://schemas.microsoft.com/office/powerpoint/2010/main" val="33344025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8CD5EEF-DC49-4842-AF62-B6EC0FE51B8C}" type="datetimeFigureOut">
              <a:rPr lang="en-US" smtClean="0"/>
              <a:t>1/18/2017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A8324-C388-4AAD-BFD4-DE0DE847BE6C}" type="slidenum">
              <a:rPr lang="en-US" smtClean="0"/>
              <a:t>‹#›</a:t>
            </a:fld>
            <a:endParaRPr lang="en-US"/>
          </a:p>
        </p:txBody>
      </p:sp>
    </p:spTree>
    <p:extLst>
      <p:ext uri="{BB962C8B-B14F-4D97-AF65-F5344CB8AC3E}">
        <p14:creationId xmlns:p14="http://schemas.microsoft.com/office/powerpoint/2010/main" val="31415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8CD5EEF-DC49-4842-AF62-B6EC0FE51B8C}" type="datetimeFigureOut">
              <a:rPr lang="en-US" smtClean="0"/>
              <a:t>1/18/2017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A8324-C388-4AAD-BFD4-DE0DE847BE6C}" type="slidenum">
              <a:rPr lang="en-US" smtClean="0"/>
              <a:t>‹#›</a:t>
            </a:fld>
            <a:endParaRPr lang="en-US"/>
          </a:p>
        </p:txBody>
      </p:sp>
    </p:spTree>
    <p:extLst>
      <p:ext uri="{BB962C8B-B14F-4D97-AF65-F5344CB8AC3E}">
        <p14:creationId xmlns:p14="http://schemas.microsoft.com/office/powerpoint/2010/main" val="24165655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CD5EEF-DC49-4842-AF62-B6EC0FE51B8C}" type="datetimeFigureOut">
              <a:rPr lang="en-US" smtClean="0"/>
              <a:t>1/18/2017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A8324-C388-4AAD-BFD4-DE0DE847BE6C}" type="slidenum">
              <a:rPr lang="en-US" smtClean="0"/>
              <a:t>‹#›</a:t>
            </a:fld>
            <a:endParaRPr lang="en-US"/>
          </a:p>
        </p:txBody>
      </p:sp>
    </p:spTree>
    <p:extLst>
      <p:ext uri="{BB962C8B-B14F-4D97-AF65-F5344CB8AC3E}">
        <p14:creationId xmlns:p14="http://schemas.microsoft.com/office/powerpoint/2010/main" val="1236155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8CD5EEF-DC49-4842-AF62-B6EC0FE51B8C}" type="datetimeFigureOut">
              <a:rPr lang="en-US" smtClean="0"/>
              <a:t>1/18/2017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A8324-C388-4AAD-BFD4-DE0DE847BE6C}" type="slidenum">
              <a:rPr lang="en-US" smtClean="0"/>
              <a:t>‹#›</a:t>
            </a:fld>
            <a:endParaRPr lang="en-US"/>
          </a:p>
        </p:txBody>
      </p:sp>
    </p:spTree>
    <p:extLst>
      <p:ext uri="{BB962C8B-B14F-4D97-AF65-F5344CB8AC3E}">
        <p14:creationId xmlns:p14="http://schemas.microsoft.com/office/powerpoint/2010/main" val="2501092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8CD5EEF-DC49-4842-AF62-B6EC0FE51B8C}" type="datetimeFigureOut">
              <a:rPr lang="en-US" smtClean="0"/>
              <a:t>1/18/2017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A8324-C388-4AAD-BFD4-DE0DE847BE6C}" type="slidenum">
              <a:rPr lang="en-US" smtClean="0"/>
              <a:t>‹#›</a:t>
            </a:fld>
            <a:endParaRPr lang="en-US"/>
          </a:p>
        </p:txBody>
      </p:sp>
    </p:spTree>
    <p:extLst>
      <p:ext uri="{BB962C8B-B14F-4D97-AF65-F5344CB8AC3E}">
        <p14:creationId xmlns:p14="http://schemas.microsoft.com/office/powerpoint/2010/main" val="33632053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CD5EEF-DC49-4842-AF62-B6EC0FE51B8C}" type="datetimeFigureOut">
              <a:rPr lang="en-US" smtClean="0"/>
              <a:t>1/18/2017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A8324-C388-4AAD-BFD4-DE0DE847BE6C}" type="slidenum">
              <a:rPr lang="en-US" smtClean="0"/>
              <a:t>‹#›</a:t>
            </a:fld>
            <a:endParaRPr lang="en-US"/>
          </a:p>
        </p:txBody>
      </p:sp>
    </p:spTree>
    <p:extLst>
      <p:ext uri="{BB962C8B-B14F-4D97-AF65-F5344CB8AC3E}">
        <p14:creationId xmlns:p14="http://schemas.microsoft.com/office/powerpoint/2010/main" val="175753248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G1CBNbsJfcA"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821739"/>
            <a:ext cx="9144000" cy="2387600"/>
          </a:xfrm>
        </p:spPr>
        <p:txBody>
          <a:bodyPr/>
          <a:lstStyle/>
          <a:p>
            <a:r>
              <a:rPr lang="en-US" dirty="0" smtClean="0">
                <a:solidFill>
                  <a:srgbClr val="002060"/>
                </a:solidFill>
                <a:latin typeface="Goudy Old Style" panose="02020502050305020303" pitchFamily="18" charset="0"/>
              </a:rPr>
              <a:t>Comprehensive Youth Services </a:t>
            </a:r>
            <a:endParaRPr lang="en-US" dirty="0">
              <a:solidFill>
                <a:srgbClr val="002060"/>
              </a:solidFill>
              <a:latin typeface="Goudy Old Style" panose="02020502050305020303" pitchFamily="18" charset="0"/>
            </a:endParaRPr>
          </a:p>
        </p:txBody>
      </p:sp>
      <p:sp>
        <p:nvSpPr>
          <p:cNvPr id="3" name="Subtitle 2"/>
          <p:cNvSpPr>
            <a:spLocks noGrp="1"/>
          </p:cNvSpPr>
          <p:nvPr>
            <p:ph type="subTitle" idx="1"/>
          </p:nvPr>
        </p:nvSpPr>
        <p:spPr/>
        <p:txBody>
          <a:bodyPr/>
          <a:lstStyle/>
          <a:p>
            <a:r>
              <a:rPr lang="en-US" dirty="0" smtClean="0">
                <a:solidFill>
                  <a:srgbClr val="002060"/>
                </a:solidFill>
                <a:latin typeface="Goudy Old Style" panose="02020502050305020303" pitchFamily="18" charset="0"/>
              </a:rPr>
              <a:t>January 20</a:t>
            </a:r>
            <a:r>
              <a:rPr lang="en-US" baseline="30000" dirty="0" smtClean="0">
                <a:solidFill>
                  <a:srgbClr val="002060"/>
                </a:solidFill>
                <a:latin typeface="Goudy Old Style" panose="02020502050305020303" pitchFamily="18" charset="0"/>
              </a:rPr>
              <a:t>th</a:t>
            </a:r>
            <a:r>
              <a:rPr lang="en-US" dirty="0" smtClean="0">
                <a:solidFill>
                  <a:srgbClr val="002060"/>
                </a:solidFill>
                <a:latin typeface="Goudy Old Style" panose="02020502050305020303" pitchFamily="18" charset="0"/>
              </a:rPr>
              <a:t>, 2017</a:t>
            </a:r>
          </a:p>
          <a:p>
            <a:r>
              <a:rPr lang="en-US" dirty="0" smtClean="0">
                <a:solidFill>
                  <a:srgbClr val="002060"/>
                </a:solidFill>
                <a:latin typeface="Goudy Old Style" panose="02020502050305020303" pitchFamily="18" charset="0"/>
              </a:rPr>
              <a:t>Prairie Winds Community Center</a:t>
            </a:r>
          </a:p>
          <a:p>
            <a:r>
              <a:rPr lang="en-US" dirty="0" smtClean="0">
                <a:solidFill>
                  <a:srgbClr val="002060"/>
                </a:solidFill>
                <a:latin typeface="Goudy Old Style" panose="02020502050305020303" pitchFamily="18" charset="0"/>
              </a:rPr>
              <a:t>Bridgeport, NE</a:t>
            </a:r>
          </a:p>
          <a:p>
            <a:endParaRPr lang="en-US" dirty="0"/>
          </a:p>
        </p:txBody>
      </p:sp>
    </p:spTree>
    <p:extLst>
      <p:ext uri="{BB962C8B-B14F-4D97-AF65-F5344CB8AC3E}">
        <p14:creationId xmlns:p14="http://schemas.microsoft.com/office/powerpoint/2010/main" val="4535412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66166"/>
            <a:ext cx="10515600" cy="1325563"/>
          </a:xfrm>
        </p:spPr>
        <p:txBody>
          <a:bodyPr/>
          <a:lstStyle/>
          <a:p>
            <a:pPr algn="ctr"/>
            <a:r>
              <a:rPr lang="en-US" u="sng" dirty="0" smtClean="0">
                <a:solidFill>
                  <a:srgbClr val="002060"/>
                </a:solidFill>
                <a:latin typeface="Goudy Old Style" panose="02020502050305020303" pitchFamily="18" charset="0"/>
              </a:rPr>
              <a:t>Continuum of Prevention</a:t>
            </a:r>
            <a:endParaRPr lang="en-US" u="sng" dirty="0">
              <a:solidFill>
                <a:srgbClr val="002060"/>
              </a:solidFill>
              <a:latin typeface="Goudy Old Style" panose="02020502050305020303" pitchFamily="18" charset="0"/>
            </a:endParaRPr>
          </a:p>
        </p:txBody>
      </p:sp>
      <p:sp>
        <p:nvSpPr>
          <p:cNvPr id="3" name="Content Placeholder 2"/>
          <p:cNvSpPr>
            <a:spLocks noGrp="1"/>
          </p:cNvSpPr>
          <p:nvPr>
            <p:ph idx="1"/>
          </p:nvPr>
        </p:nvSpPr>
        <p:spPr>
          <a:xfrm>
            <a:off x="838200" y="2877811"/>
            <a:ext cx="10515600" cy="1869553"/>
          </a:xfrm>
        </p:spPr>
        <p:txBody>
          <a:bodyPr>
            <a:normAutofit/>
          </a:bodyPr>
          <a:lstStyle/>
          <a:p>
            <a:r>
              <a:rPr lang="en-US" dirty="0" smtClean="0">
                <a:solidFill>
                  <a:srgbClr val="002060"/>
                </a:solidFill>
                <a:latin typeface="Goudy Old Style" panose="02020502050305020303" pitchFamily="18" charset="0"/>
              </a:rPr>
              <a:t>Systems of care established to serve youth 0-24</a:t>
            </a:r>
          </a:p>
          <a:p>
            <a:pPr lvl="1"/>
            <a:r>
              <a:rPr lang="en-US" dirty="0" smtClean="0">
                <a:solidFill>
                  <a:srgbClr val="002060"/>
                </a:solidFill>
                <a:latin typeface="Goudy Old Style" panose="02020502050305020303" pitchFamily="18" charset="0"/>
              </a:rPr>
              <a:t>System of Care 0-8</a:t>
            </a:r>
          </a:p>
          <a:p>
            <a:pPr lvl="1"/>
            <a:r>
              <a:rPr lang="en-US" dirty="0" smtClean="0">
                <a:solidFill>
                  <a:srgbClr val="002060"/>
                </a:solidFill>
                <a:latin typeface="Goudy Old Style" panose="02020502050305020303" pitchFamily="18" charset="0"/>
              </a:rPr>
              <a:t>System of Care 12-18</a:t>
            </a:r>
          </a:p>
          <a:p>
            <a:pPr lvl="1"/>
            <a:r>
              <a:rPr lang="en-US" dirty="0" smtClean="0">
                <a:solidFill>
                  <a:srgbClr val="002060"/>
                </a:solidFill>
                <a:latin typeface="Goudy Old Style" panose="02020502050305020303" pitchFamily="18" charset="0"/>
              </a:rPr>
              <a:t>System of Care 16-24</a:t>
            </a:r>
          </a:p>
          <a:p>
            <a:pPr marL="914400" lvl="2" indent="0">
              <a:buNone/>
            </a:pPr>
            <a:endParaRPr lang="en-US" dirty="0" smtClean="0"/>
          </a:p>
          <a:p>
            <a:pPr marL="457200" lvl="1" indent="0">
              <a:buNone/>
            </a:pPr>
            <a:endParaRPr lang="en-US" dirty="0"/>
          </a:p>
        </p:txBody>
      </p:sp>
    </p:spTree>
    <p:extLst>
      <p:ext uri="{BB962C8B-B14F-4D97-AF65-F5344CB8AC3E}">
        <p14:creationId xmlns:p14="http://schemas.microsoft.com/office/powerpoint/2010/main" val="21978350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solidFill>
                  <a:srgbClr val="002060"/>
                </a:solidFill>
                <a:latin typeface="Goudy Old Style" panose="02020502050305020303" pitchFamily="18" charset="0"/>
              </a:rPr>
              <a:t>Continuum of Prevention</a:t>
            </a:r>
            <a:endParaRPr lang="en-US" u="sng" dirty="0">
              <a:solidFill>
                <a:srgbClr val="002060"/>
              </a:solidFill>
              <a:latin typeface="Goudy Old Style" panose="02020502050305020303" pitchFamily="18" charset="0"/>
            </a:endParaRPr>
          </a:p>
        </p:txBody>
      </p:sp>
      <p:sp>
        <p:nvSpPr>
          <p:cNvPr id="3" name="Content Placeholder 2"/>
          <p:cNvSpPr>
            <a:spLocks noGrp="1"/>
          </p:cNvSpPr>
          <p:nvPr>
            <p:ph idx="1"/>
          </p:nvPr>
        </p:nvSpPr>
        <p:spPr/>
        <p:txBody>
          <a:bodyPr>
            <a:normAutofit/>
          </a:bodyPr>
          <a:lstStyle/>
          <a:p>
            <a:r>
              <a:rPr lang="en-US" dirty="0" smtClean="0">
                <a:solidFill>
                  <a:srgbClr val="002060"/>
                </a:solidFill>
                <a:latin typeface="Goudy Old Style" panose="02020502050305020303" pitchFamily="18" charset="0"/>
              </a:rPr>
              <a:t>System of Care 12-18</a:t>
            </a:r>
          </a:p>
          <a:p>
            <a:pPr lvl="1"/>
            <a:r>
              <a:rPr lang="en-US" dirty="0" smtClean="0">
                <a:solidFill>
                  <a:srgbClr val="002060"/>
                </a:solidFill>
                <a:latin typeface="Goudy Old Style" panose="02020502050305020303" pitchFamily="18" charset="0"/>
              </a:rPr>
              <a:t>Priority areas</a:t>
            </a:r>
          </a:p>
          <a:p>
            <a:pPr lvl="2"/>
            <a:r>
              <a:rPr lang="en-US" dirty="0" smtClean="0">
                <a:solidFill>
                  <a:srgbClr val="002060"/>
                </a:solidFill>
                <a:latin typeface="Goudy Old Style" panose="02020502050305020303" pitchFamily="18" charset="0"/>
              </a:rPr>
              <a:t>Primary prevention</a:t>
            </a:r>
          </a:p>
          <a:p>
            <a:pPr lvl="2"/>
            <a:r>
              <a:rPr lang="en-US" dirty="0" smtClean="0">
                <a:solidFill>
                  <a:srgbClr val="002060"/>
                </a:solidFill>
                <a:latin typeface="Goudy Old Style" panose="02020502050305020303" pitchFamily="18" charset="0"/>
              </a:rPr>
              <a:t>Secondary prevention</a:t>
            </a:r>
          </a:p>
          <a:p>
            <a:pPr lvl="2"/>
            <a:r>
              <a:rPr lang="en-US" dirty="0" smtClean="0">
                <a:solidFill>
                  <a:srgbClr val="002060"/>
                </a:solidFill>
                <a:latin typeface="Goudy Old Style" panose="02020502050305020303" pitchFamily="18" charset="0"/>
              </a:rPr>
              <a:t>Community intervention</a:t>
            </a:r>
          </a:p>
          <a:p>
            <a:pPr lvl="2"/>
            <a:r>
              <a:rPr lang="en-US" dirty="0" smtClean="0">
                <a:solidFill>
                  <a:srgbClr val="002060"/>
                </a:solidFill>
                <a:latin typeface="Goudy Old Style" panose="02020502050305020303" pitchFamily="18" charset="0"/>
              </a:rPr>
              <a:t>Intensive intervention services</a:t>
            </a:r>
          </a:p>
          <a:p>
            <a:pPr lvl="2"/>
            <a:r>
              <a:rPr lang="en-US" dirty="0" smtClean="0">
                <a:solidFill>
                  <a:srgbClr val="002060"/>
                </a:solidFill>
                <a:latin typeface="Goudy Old Style" panose="02020502050305020303" pitchFamily="18" charset="0"/>
              </a:rPr>
              <a:t>Multi-component intervention programs</a:t>
            </a:r>
          </a:p>
          <a:p>
            <a:pPr lvl="2"/>
            <a:r>
              <a:rPr lang="en-US" dirty="0" smtClean="0">
                <a:solidFill>
                  <a:srgbClr val="002060"/>
                </a:solidFill>
                <a:latin typeface="Goudy Old Style" panose="02020502050305020303" pitchFamily="18" charset="0"/>
              </a:rPr>
              <a:t>Detention</a:t>
            </a:r>
          </a:p>
          <a:p>
            <a:pPr lvl="2"/>
            <a:r>
              <a:rPr lang="en-US" dirty="0" smtClean="0">
                <a:solidFill>
                  <a:srgbClr val="002060"/>
                </a:solidFill>
                <a:latin typeface="Goudy Old Style" panose="02020502050305020303" pitchFamily="18" charset="0"/>
              </a:rPr>
              <a:t>Transition Services</a:t>
            </a:r>
          </a:p>
          <a:p>
            <a:pPr lvl="2"/>
            <a:r>
              <a:rPr lang="en-US" dirty="0" smtClean="0">
                <a:solidFill>
                  <a:srgbClr val="002060"/>
                </a:solidFill>
                <a:latin typeface="Goudy Old Style" panose="02020502050305020303" pitchFamily="18" charset="0"/>
              </a:rPr>
              <a:t>Backbone organization for regional collaboration</a:t>
            </a:r>
          </a:p>
          <a:p>
            <a:pPr marL="914400" lvl="2" indent="0">
              <a:buNone/>
            </a:pPr>
            <a:endParaRPr lang="en-US" dirty="0" smtClean="0"/>
          </a:p>
          <a:p>
            <a:pPr marL="457200" lvl="1" indent="0">
              <a:buNone/>
            </a:pPr>
            <a:endParaRPr lang="en-US" dirty="0"/>
          </a:p>
        </p:txBody>
      </p:sp>
    </p:spTree>
    <p:extLst>
      <p:ext uri="{BB962C8B-B14F-4D97-AF65-F5344CB8AC3E}">
        <p14:creationId xmlns:p14="http://schemas.microsoft.com/office/powerpoint/2010/main" val="25835538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27963"/>
            <a:ext cx="10515600" cy="1325563"/>
          </a:xfrm>
        </p:spPr>
        <p:txBody>
          <a:bodyPr/>
          <a:lstStyle/>
          <a:p>
            <a:pPr algn="ctr"/>
            <a:r>
              <a:rPr lang="en-US" u="sng" dirty="0" smtClean="0">
                <a:solidFill>
                  <a:srgbClr val="002060"/>
                </a:solidFill>
                <a:latin typeface="Goudy Old Style" panose="02020502050305020303" pitchFamily="18" charset="0"/>
              </a:rPr>
              <a:t>Primary Prevention</a:t>
            </a:r>
            <a:endParaRPr lang="en-US" u="sng" dirty="0">
              <a:solidFill>
                <a:srgbClr val="002060"/>
              </a:solidFill>
              <a:latin typeface="Goudy Old Style" panose="02020502050305020303" pitchFamily="18" charset="0"/>
            </a:endParaRPr>
          </a:p>
        </p:txBody>
      </p:sp>
      <p:sp>
        <p:nvSpPr>
          <p:cNvPr id="3" name="Content Placeholder 2"/>
          <p:cNvSpPr>
            <a:spLocks noGrp="1"/>
          </p:cNvSpPr>
          <p:nvPr>
            <p:ph idx="1"/>
          </p:nvPr>
        </p:nvSpPr>
        <p:spPr>
          <a:xfrm>
            <a:off x="838200" y="2151302"/>
            <a:ext cx="10515600" cy="4351338"/>
          </a:xfrm>
        </p:spPr>
        <p:txBody>
          <a:bodyPr/>
          <a:lstStyle/>
          <a:p>
            <a:pPr marL="0" indent="0" algn="ctr">
              <a:buNone/>
            </a:pPr>
            <a:r>
              <a:rPr lang="en-US" dirty="0" smtClean="0">
                <a:solidFill>
                  <a:srgbClr val="002060"/>
                </a:solidFill>
                <a:latin typeface="Goudy Old Style" panose="02020502050305020303" pitchFamily="18" charset="0"/>
              </a:rPr>
              <a:t>“Community-based primary prevention efforts (programs, policies and practices) aimed at reducing risks and promoting strengths for all youth.  These resources are evidence-based or evidence influenced services that facilitate resilience, promote healthy lifestyles, informal support systems, educational, and employment skills.”</a:t>
            </a:r>
            <a:br>
              <a:rPr lang="en-US" dirty="0" smtClean="0">
                <a:solidFill>
                  <a:srgbClr val="002060"/>
                </a:solidFill>
                <a:latin typeface="Goudy Old Style" panose="02020502050305020303" pitchFamily="18" charset="0"/>
              </a:rPr>
            </a:br>
            <a:endParaRPr lang="en-US" dirty="0">
              <a:solidFill>
                <a:srgbClr val="002060"/>
              </a:solidFill>
              <a:latin typeface="Goudy Old Style" panose="02020502050305020303" pitchFamily="18" charset="0"/>
            </a:endParaRPr>
          </a:p>
        </p:txBody>
      </p:sp>
    </p:spTree>
    <p:extLst>
      <p:ext uri="{BB962C8B-B14F-4D97-AF65-F5344CB8AC3E}">
        <p14:creationId xmlns:p14="http://schemas.microsoft.com/office/powerpoint/2010/main" val="5038545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28171"/>
            <a:ext cx="10515600" cy="1325563"/>
          </a:xfrm>
        </p:spPr>
        <p:txBody>
          <a:bodyPr/>
          <a:lstStyle/>
          <a:p>
            <a:pPr algn="ctr"/>
            <a:r>
              <a:rPr lang="en-US" u="sng" dirty="0" smtClean="0">
                <a:solidFill>
                  <a:srgbClr val="002060"/>
                </a:solidFill>
                <a:latin typeface="Goudy Old Style" panose="02020502050305020303" pitchFamily="18" charset="0"/>
              </a:rPr>
              <a:t>Secondary Prevention</a:t>
            </a:r>
            <a:endParaRPr lang="en-US" u="sng" dirty="0">
              <a:solidFill>
                <a:srgbClr val="002060"/>
              </a:solidFill>
              <a:latin typeface="Goudy Old Style" panose="02020502050305020303" pitchFamily="18" charset="0"/>
            </a:endParaRPr>
          </a:p>
        </p:txBody>
      </p:sp>
      <p:sp>
        <p:nvSpPr>
          <p:cNvPr id="3" name="Content Placeholder 2"/>
          <p:cNvSpPr>
            <a:spLocks noGrp="1"/>
          </p:cNvSpPr>
          <p:nvPr>
            <p:ph idx="1"/>
          </p:nvPr>
        </p:nvSpPr>
        <p:spPr>
          <a:xfrm>
            <a:off x="838200" y="2188880"/>
            <a:ext cx="10515600" cy="4351338"/>
          </a:xfrm>
        </p:spPr>
        <p:txBody>
          <a:bodyPr/>
          <a:lstStyle/>
          <a:p>
            <a:pPr marL="0" indent="0" algn="ctr">
              <a:buNone/>
            </a:pPr>
            <a:r>
              <a:rPr lang="en-US" dirty="0" smtClean="0">
                <a:solidFill>
                  <a:srgbClr val="002060"/>
                </a:solidFill>
                <a:latin typeface="Goudy Old Style" panose="02020502050305020303" pitchFamily="18" charset="0"/>
              </a:rPr>
              <a:t>“Focused secondary prevention programs for youth in the community at greatest risk but not involved with the juvenile justice system, or perhaps, diverted from the juvenile justice system.  These strength based resources enhance resilience and protective factors.”</a:t>
            </a:r>
            <a:endParaRPr lang="en-US" dirty="0">
              <a:solidFill>
                <a:srgbClr val="002060"/>
              </a:solidFill>
              <a:latin typeface="Goudy Old Style" panose="02020502050305020303" pitchFamily="18" charset="0"/>
            </a:endParaRPr>
          </a:p>
        </p:txBody>
      </p:sp>
    </p:spTree>
    <p:extLst>
      <p:ext uri="{BB962C8B-B14F-4D97-AF65-F5344CB8AC3E}">
        <p14:creationId xmlns:p14="http://schemas.microsoft.com/office/powerpoint/2010/main" val="39268691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65749"/>
            <a:ext cx="10515600" cy="1325563"/>
          </a:xfrm>
        </p:spPr>
        <p:txBody>
          <a:bodyPr/>
          <a:lstStyle/>
          <a:p>
            <a:pPr algn="ctr"/>
            <a:r>
              <a:rPr lang="en-US" u="sng" dirty="0" smtClean="0">
                <a:solidFill>
                  <a:srgbClr val="002060"/>
                </a:solidFill>
                <a:latin typeface="Goudy Old Style" panose="02020502050305020303" pitchFamily="18" charset="0"/>
              </a:rPr>
              <a:t>Community Intervention</a:t>
            </a:r>
            <a:endParaRPr lang="en-US" u="sng" dirty="0">
              <a:solidFill>
                <a:srgbClr val="002060"/>
              </a:solidFill>
              <a:latin typeface="Goudy Old Style" panose="02020502050305020303" pitchFamily="18" charset="0"/>
            </a:endParaRPr>
          </a:p>
        </p:txBody>
      </p:sp>
      <p:sp>
        <p:nvSpPr>
          <p:cNvPr id="3" name="Content Placeholder 2"/>
          <p:cNvSpPr>
            <a:spLocks noGrp="1"/>
          </p:cNvSpPr>
          <p:nvPr>
            <p:ph idx="1"/>
          </p:nvPr>
        </p:nvSpPr>
        <p:spPr>
          <a:xfrm>
            <a:off x="838200" y="3078228"/>
            <a:ext cx="10515600" cy="2019865"/>
          </a:xfrm>
        </p:spPr>
        <p:txBody>
          <a:bodyPr/>
          <a:lstStyle/>
          <a:p>
            <a:pPr marL="0" indent="0" algn="ctr">
              <a:buNone/>
            </a:pPr>
            <a:r>
              <a:rPr lang="en-US" dirty="0" smtClean="0">
                <a:solidFill>
                  <a:srgbClr val="002060"/>
                </a:solidFill>
                <a:latin typeface="Goudy Old Style" panose="02020502050305020303" pitchFamily="18" charset="0"/>
              </a:rPr>
              <a:t>“Intervention services tailored to the individuals’ identified strengths, needs and risk factors.”</a:t>
            </a:r>
            <a:endParaRPr lang="en-US" dirty="0">
              <a:solidFill>
                <a:srgbClr val="002060"/>
              </a:solidFill>
              <a:latin typeface="Goudy Old Style" panose="02020502050305020303" pitchFamily="18" charset="0"/>
            </a:endParaRPr>
          </a:p>
        </p:txBody>
      </p:sp>
    </p:spTree>
    <p:extLst>
      <p:ext uri="{BB962C8B-B14F-4D97-AF65-F5344CB8AC3E}">
        <p14:creationId xmlns:p14="http://schemas.microsoft.com/office/powerpoint/2010/main" val="14998551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03536"/>
            <a:ext cx="10515600" cy="1325563"/>
          </a:xfrm>
        </p:spPr>
        <p:txBody>
          <a:bodyPr/>
          <a:lstStyle/>
          <a:p>
            <a:pPr algn="ctr"/>
            <a:r>
              <a:rPr lang="en-US" u="sng" dirty="0" smtClean="0">
                <a:solidFill>
                  <a:srgbClr val="002060"/>
                </a:solidFill>
                <a:latin typeface="Goudy Old Style" panose="02020502050305020303" pitchFamily="18" charset="0"/>
              </a:rPr>
              <a:t>Intensive Intervention Services</a:t>
            </a:r>
            <a:endParaRPr lang="en-US" u="sng" dirty="0">
              <a:solidFill>
                <a:srgbClr val="002060"/>
              </a:solidFill>
              <a:latin typeface="Goudy Old Style" panose="02020502050305020303" pitchFamily="18" charset="0"/>
            </a:endParaRPr>
          </a:p>
        </p:txBody>
      </p:sp>
      <p:sp>
        <p:nvSpPr>
          <p:cNvPr id="3" name="Content Placeholder 2"/>
          <p:cNvSpPr>
            <a:spLocks noGrp="1"/>
          </p:cNvSpPr>
          <p:nvPr>
            <p:ph idx="1"/>
          </p:nvPr>
        </p:nvSpPr>
        <p:spPr>
          <a:xfrm>
            <a:off x="838200" y="3078228"/>
            <a:ext cx="10515600" cy="2044917"/>
          </a:xfrm>
        </p:spPr>
        <p:txBody>
          <a:bodyPr/>
          <a:lstStyle/>
          <a:p>
            <a:pPr marL="0" indent="0" algn="ctr">
              <a:buNone/>
            </a:pPr>
            <a:r>
              <a:rPr lang="en-US" dirty="0" smtClean="0">
                <a:solidFill>
                  <a:srgbClr val="002060"/>
                </a:solidFill>
                <a:latin typeface="Goudy Old Style" panose="02020502050305020303" pitchFamily="18" charset="0"/>
              </a:rPr>
              <a:t>“Intensive use of probation supervision or residential facilities tailored to individual identified risk and need factors.”</a:t>
            </a:r>
            <a:endParaRPr lang="en-US" dirty="0">
              <a:solidFill>
                <a:srgbClr val="002060"/>
              </a:solidFill>
              <a:latin typeface="Goudy Old Style" panose="02020502050305020303" pitchFamily="18" charset="0"/>
            </a:endParaRPr>
          </a:p>
        </p:txBody>
      </p:sp>
    </p:spTree>
    <p:extLst>
      <p:ext uri="{BB962C8B-B14F-4D97-AF65-F5344CB8AC3E}">
        <p14:creationId xmlns:p14="http://schemas.microsoft.com/office/powerpoint/2010/main" val="7821825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28588"/>
            <a:ext cx="10515600" cy="1325563"/>
          </a:xfrm>
        </p:spPr>
        <p:txBody>
          <a:bodyPr/>
          <a:lstStyle/>
          <a:p>
            <a:pPr algn="ctr"/>
            <a:r>
              <a:rPr lang="en-US" u="sng" dirty="0" smtClean="0">
                <a:solidFill>
                  <a:srgbClr val="002060"/>
                </a:solidFill>
                <a:latin typeface="Goudy Old Style" panose="02020502050305020303" pitchFamily="18" charset="0"/>
              </a:rPr>
              <a:t>Multi-component Intensive Intervention Programs</a:t>
            </a:r>
            <a:endParaRPr lang="en-US" u="sng" dirty="0">
              <a:solidFill>
                <a:srgbClr val="002060"/>
              </a:solidFill>
              <a:latin typeface="Goudy Old Style" panose="02020502050305020303" pitchFamily="18" charset="0"/>
            </a:endParaRPr>
          </a:p>
        </p:txBody>
      </p:sp>
      <p:sp>
        <p:nvSpPr>
          <p:cNvPr id="3" name="Content Placeholder 2"/>
          <p:cNvSpPr>
            <a:spLocks noGrp="1"/>
          </p:cNvSpPr>
          <p:nvPr>
            <p:ph idx="1"/>
          </p:nvPr>
        </p:nvSpPr>
        <p:spPr>
          <a:xfrm>
            <a:off x="838200" y="3093929"/>
            <a:ext cx="10515600" cy="3083034"/>
          </a:xfrm>
        </p:spPr>
        <p:txBody>
          <a:bodyPr/>
          <a:lstStyle/>
          <a:p>
            <a:pPr marL="0" indent="0" algn="ctr">
              <a:buNone/>
            </a:pPr>
            <a:r>
              <a:rPr lang="en-US" dirty="0" smtClean="0">
                <a:solidFill>
                  <a:srgbClr val="002060"/>
                </a:solidFill>
                <a:latin typeface="Goudy Old Style" panose="02020502050305020303" pitchFamily="18" charset="0"/>
              </a:rPr>
              <a:t>“Youth who are the most serious, violent, and chronic offenders based on valid risk assessment”</a:t>
            </a:r>
            <a:endParaRPr lang="en-US" dirty="0">
              <a:solidFill>
                <a:srgbClr val="002060"/>
              </a:solidFill>
              <a:latin typeface="Goudy Old Style" panose="02020502050305020303" pitchFamily="18" charset="0"/>
            </a:endParaRPr>
          </a:p>
        </p:txBody>
      </p:sp>
    </p:spTree>
    <p:extLst>
      <p:ext uri="{BB962C8B-B14F-4D97-AF65-F5344CB8AC3E}">
        <p14:creationId xmlns:p14="http://schemas.microsoft.com/office/powerpoint/2010/main" val="1171624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solidFill>
                  <a:srgbClr val="002060"/>
                </a:solidFill>
                <a:latin typeface="Goudy Old Style" panose="02020502050305020303" pitchFamily="18" charset="0"/>
              </a:rPr>
              <a:t>Detention</a:t>
            </a:r>
            <a:endParaRPr lang="en-US" u="sng" dirty="0">
              <a:solidFill>
                <a:srgbClr val="002060"/>
              </a:solidFill>
              <a:latin typeface="Goudy Old Style" panose="02020502050305020303" pitchFamily="18" charset="0"/>
            </a:endParaRPr>
          </a:p>
        </p:txBody>
      </p:sp>
      <p:sp>
        <p:nvSpPr>
          <p:cNvPr id="3" name="Content Placeholder 2"/>
          <p:cNvSpPr>
            <a:spLocks noGrp="1"/>
          </p:cNvSpPr>
          <p:nvPr>
            <p:ph idx="1"/>
          </p:nvPr>
        </p:nvSpPr>
        <p:spPr>
          <a:xfrm>
            <a:off x="838200" y="2163828"/>
            <a:ext cx="10515600" cy="2771427"/>
          </a:xfrm>
        </p:spPr>
        <p:txBody>
          <a:bodyPr/>
          <a:lstStyle/>
          <a:p>
            <a:pPr marL="0" indent="0" algn="ctr">
              <a:buNone/>
            </a:pPr>
            <a:r>
              <a:rPr lang="en-US" dirty="0" smtClean="0">
                <a:solidFill>
                  <a:srgbClr val="002060"/>
                </a:solidFill>
                <a:latin typeface="Goudy Old Style" panose="02020502050305020303" pitchFamily="18" charset="0"/>
              </a:rPr>
              <a:t>“The Detention Center was seen as a juvenile holding facility, day treatment, and staff-secure services”</a:t>
            </a:r>
          </a:p>
          <a:p>
            <a:pPr marL="0" indent="0" algn="ctr">
              <a:buNone/>
            </a:pPr>
            <a:endParaRPr lang="en-US" dirty="0">
              <a:solidFill>
                <a:srgbClr val="002060"/>
              </a:solidFill>
              <a:latin typeface="Goudy Old Style" panose="02020502050305020303" pitchFamily="18" charset="0"/>
            </a:endParaRPr>
          </a:p>
          <a:p>
            <a:pPr marL="0" indent="0" algn="ctr">
              <a:buNone/>
            </a:pPr>
            <a:r>
              <a:rPr lang="en-US" dirty="0" smtClean="0">
                <a:solidFill>
                  <a:srgbClr val="C00000"/>
                </a:solidFill>
                <a:latin typeface="Goudy Old Style" panose="02020502050305020303" pitchFamily="18" charset="0"/>
              </a:rPr>
              <a:t>Should Detention be dropped from the Plan as a priority area?</a:t>
            </a:r>
            <a:endParaRPr lang="en-US" dirty="0">
              <a:solidFill>
                <a:srgbClr val="C00000"/>
              </a:solidFill>
              <a:latin typeface="Goudy Old Style" panose="02020502050305020303" pitchFamily="18" charset="0"/>
            </a:endParaRPr>
          </a:p>
        </p:txBody>
      </p:sp>
    </p:spTree>
    <p:extLst>
      <p:ext uri="{BB962C8B-B14F-4D97-AF65-F5344CB8AC3E}">
        <p14:creationId xmlns:p14="http://schemas.microsoft.com/office/powerpoint/2010/main" val="6834139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65958"/>
            <a:ext cx="10515600" cy="1325563"/>
          </a:xfrm>
        </p:spPr>
        <p:txBody>
          <a:bodyPr/>
          <a:lstStyle/>
          <a:p>
            <a:pPr algn="ctr"/>
            <a:r>
              <a:rPr lang="en-US" u="sng" dirty="0" smtClean="0">
                <a:solidFill>
                  <a:srgbClr val="002060"/>
                </a:solidFill>
                <a:latin typeface="Goudy Old Style" panose="02020502050305020303" pitchFamily="18" charset="0"/>
              </a:rPr>
              <a:t>Transition Services</a:t>
            </a:r>
            <a:endParaRPr lang="en-US" u="sng" dirty="0">
              <a:solidFill>
                <a:srgbClr val="002060"/>
              </a:solidFill>
              <a:latin typeface="Goudy Old Style" panose="02020502050305020303" pitchFamily="18" charset="0"/>
            </a:endParaRPr>
          </a:p>
        </p:txBody>
      </p:sp>
      <p:sp>
        <p:nvSpPr>
          <p:cNvPr id="3" name="Content Placeholder 2"/>
          <p:cNvSpPr>
            <a:spLocks noGrp="1"/>
          </p:cNvSpPr>
          <p:nvPr>
            <p:ph idx="1"/>
          </p:nvPr>
        </p:nvSpPr>
        <p:spPr>
          <a:xfrm>
            <a:off x="838200" y="3028124"/>
            <a:ext cx="10515600" cy="2170178"/>
          </a:xfrm>
        </p:spPr>
        <p:txBody>
          <a:bodyPr/>
          <a:lstStyle/>
          <a:p>
            <a:pPr marL="0" indent="0" algn="ctr">
              <a:buNone/>
            </a:pPr>
            <a:r>
              <a:rPr lang="en-US" dirty="0" smtClean="0">
                <a:solidFill>
                  <a:srgbClr val="002060"/>
                </a:solidFill>
                <a:latin typeface="Goudy Old Style" panose="02020502050305020303" pitchFamily="18" charset="0"/>
              </a:rPr>
              <a:t>“Community-based services for youth 16-24 who are on their own, have received services from DHHS and are transition from systems, or are not currently receiving supports, to independent or community-based living situations.”</a:t>
            </a:r>
            <a:endParaRPr lang="en-US" dirty="0">
              <a:solidFill>
                <a:srgbClr val="002060"/>
              </a:solidFill>
              <a:latin typeface="Goudy Old Style" panose="02020502050305020303" pitchFamily="18" charset="0"/>
            </a:endParaRPr>
          </a:p>
        </p:txBody>
      </p:sp>
    </p:spTree>
    <p:extLst>
      <p:ext uri="{BB962C8B-B14F-4D97-AF65-F5344CB8AC3E}">
        <p14:creationId xmlns:p14="http://schemas.microsoft.com/office/powerpoint/2010/main" val="29840376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15645"/>
            <a:ext cx="10515600" cy="1325563"/>
          </a:xfrm>
        </p:spPr>
        <p:txBody>
          <a:bodyPr/>
          <a:lstStyle/>
          <a:p>
            <a:pPr algn="ctr"/>
            <a:r>
              <a:rPr lang="en-US" u="sng" dirty="0" smtClean="0">
                <a:solidFill>
                  <a:srgbClr val="002060"/>
                </a:solidFill>
                <a:latin typeface="Goudy Old Style" panose="02020502050305020303" pitchFamily="18" charset="0"/>
              </a:rPr>
              <a:t>Backbone Organization for Regional Collaboration</a:t>
            </a:r>
            <a:endParaRPr lang="en-US" u="sng" dirty="0">
              <a:solidFill>
                <a:srgbClr val="002060"/>
              </a:solidFill>
              <a:latin typeface="Goudy Old Style" panose="02020502050305020303" pitchFamily="18" charset="0"/>
            </a:endParaRPr>
          </a:p>
        </p:txBody>
      </p:sp>
      <p:sp>
        <p:nvSpPr>
          <p:cNvPr id="3" name="Content Placeholder 2"/>
          <p:cNvSpPr>
            <a:spLocks noGrp="1"/>
          </p:cNvSpPr>
          <p:nvPr>
            <p:ph idx="1"/>
          </p:nvPr>
        </p:nvSpPr>
        <p:spPr>
          <a:xfrm>
            <a:off x="838200" y="2755725"/>
            <a:ext cx="10515600" cy="3421237"/>
          </a:xfrm>
        </p:spPr>
        <p:txBody>
          <a:bodyPr/>
          <a:lstStyle/>
          <a:p>
            <a:pPr marL="0" indent="0" algn="ctr">
              <a:buNone/>
            </a:pPr>
            <a:r>
              <a:rPr lang="en-US" dirty="0" smtClean="0">
                <a:solidFill>
                  <a:srgbClr val="002060"/>
                </a:solidFill>
                <a:latin typeface="Goudy Old Style" panose="02020502050305020303" pitchFamily="18" charset="0"/>
              </a:rPr>
              <a:t>“An effective backbone organization enhances regional youth services though collaborative processes such as assessments, planning, implementation, evaluation and sustainability of quality, cost effective youth service system.”</a:t>
            </a:r>
            <a:endParaRPr lang="en-US" dirty="0">
              <a:solidFill>
                <a:srgbClr val="002060"/>
              </a:solidFill>
              <a:latin typeface="Goudy Old Style" panose="02020502050305020303" pitchFamily="18" charset="0"/>
            </a:endParaRPr>
          </a:p>
        </p:txBody>
      </p:sp>
    </p:spTree>
    <p:extLst>
      <p:ext uri="{BB962C8B-B14F-4D97-AF65-F5344CB8AC3E}">
        <p14:creationId xmlns:p14="http://schemas.microsoft.com/office/powerpoint/2010/main" val="32424411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5466" y="2720018"/>
            <a:ext cx="10515600" cy="1325563"/>
          </a:xfrm>
        </p:spPr>
        <p:txBody>
          <a:bodyPr/>
          <a:lstStyle/>
          <a:p>
            <a:pPr algn="ctr"/>
            <a:r>
              <a:rPr lang="en-US" dirty="0" smtClean="0">
                <a:solidFill>
                  <a:srgbClr val="002060"/>
                </a:solidFill>
                <a:latin typeface="Goudy Old Style" panose="02020502050305020303" pitchFamily="18" charset="0"/>
              </a:rPr>
              <a:t>Welcome and Introductions</a:t>
            </a:r>
            <a:endParaRPr lang="en-US" dirty="0">
              <a:solidFill>
                <a:srgbClr val="002060"/>
              </a:solidFill>
              <a:latin typeface="Goudy Old Style" panose="02020502050305020303" pitchFamily="18" charset="0"/>
            </a:endParaRPr>
          </a:p>
        </p:txBody>
      </p:sp>
    </p:spTree>
    <p:extLst>
      <p:ext uri="{BB962C8B-B14F-4D97-AF65-F5344CB8AC3E}">
        <p14:creationId xmlns:p14="http://schemas.microsoft.com/office/powerpoint/2010/main" val="38635452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2627" y="2770122"/>
            <a:ext cx="10515600" cy="1325563"/>
          </a:xfrm>
        </p:spPr>
        <p:txBody>
          <a:bodyPr/>
          <a:lstStyle/>
          <a:p>
            <a:pPr algn="ctr"/>
            <a:r>
              <a:rPr lang="en-US" dirty="0" smtClean="0">
                <a:solidFill>
                  <a:srgbClr val="002060"/>
                </a:solidFill>
                <a:latin typeface="Goudy Old Style" panose="02020502050305020303" pitchFamily="18" charset="0"/>
              </a:rPr>
              <a:t>Should we re-do or revise plan?</a:t>
            </a:r>
            <a:endParaRPr lang="en-US" dirty="0">
              <a:solidFill>
                <a:srgbClr val="002060"/>
              </a:solidFill>
              <a:latin typeface="Goudy Old Style" panose="02020502050305020303" pitchFamily="18" charset="0"/>
            </a:endParaRPr>
          </a:p>
        </p:txBody>
      </p:sp>
    </p:spTree>
    <p:extLst>
      <p:ext uri="{BB962C8B-B14F-4D97-AF65-F5344CB8AC3E}">
        <p14:creationId xmlns:p14="http://schemas.microsoft.com/office/powerpoint/2010/main" val="10572760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0414" y="2569706"/>
            <a:ext cx="10515600" cy="1325563"/>
          </a:xfrm>
        </p:spPr>
        <p:txBody>
          <a:bodyPr/>
          <a:lstStyle/>
          <a:p>
            <a:pPr algn="ctr"/>
            <a:r>
              <a:rPr lang="en-US" dirty="0" smtClean="0">
                <a:solidFill>
                  <a:srgbClr val="002060"/>
                </a:solidFill>
                <a:latin typeface="Goudy Old Style" panose="02020502050305020303" pitchFamily="18" charset="0"/>
              </a:rPr>
              <a:t>School Resource Officer / School Social Worker Panel Discussion</a:t>
            </a:r>
            <a:endParaRPr lang="en-US" dirty="0">
              <a:solidFill>
                <a:srgbClr val="002060"/>
              </a:solidFill>
              <a:latin typeface="Goudy Old Style" panose="02020502050305020303" pitchFamily="18" charset="0"/>
            </a:endParaRPr>
          </a:p>
        </p:txBody>
      </p:sp>
    </p:spTree>
    <p:extLst>
      <p:ext uri="{BB962C8B-B14F-4D97-AF65-F5344CB8AC3E}">
        <p14:creationId xmlns:p14="http://schemas.microsoft.com/office/powerpoint/2010/main" val="27780453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28380"/>
            <a:ext cx="10515600" cy="1325563"/>
          </a:xfrm>
        </p:spPr>
        <p:txBody>
          <a:bodyPr/>
          <a:lstStyle/>
          <a:p>
            <a:pPr algn="ctr"/>
            <a:r>
              <a:rPr lang="en-US" u="sng" dirty="0" smtClean="0">
                <a:solidFill>
                  <a:srgbClr val="002060"/>
                </a:solidFill>
                <a:latin typeface="Goudy Old Style" panose="02020502050305020303" pitchFamily="18" charset="0"/>
              </a:rPr>
              <a:t>Recent success</a:t>
            </a:r>
            <a:endParaRPr lang="en-US" u="sng" dirty="0">
              <a:solidFill>
                <a:srgbClr val="002060"/>
              </a:solidFill>
              <a:latin typeface="Goudy Old Style" panose="02020502050305020303" pitchFamily="18" charset="0"/>
            </a:endParaRPr>
          </a:p>
        </p:txBody>
      </p:sp>
      <p:sp>
        <p:nvSpPr>
          <p:cNvPr id="3" name="Content Placeholder 2"/>
          <p:cNvSpPr>
            <a:spLocks noGrp="1"/>
          </p:cNvSpPr>
          <p:nvPr>
            <p:ph idx="1"/>
          </p:nvPr>
        </p:nvSpPr>
        <p:spPr>
          <a:xfrm>
            <a:off x="838200" y="2978020"/>
            <a:ext cx="10515600" cy="1117991"/>
          </a:xfrm>
        </p:spPr>
        <p:txBody>
          <a:bodyPr>
            <a:normAutofit/>
          </a:bodyPr>
          <a:lstStyle/>
          <a:p>
            <a:pPr marL="0" indent="0" algn="ctr">
              <a:buNone/>
            </a:pPr>
            <a:r>
              <a:rPr lang="en-US" sz="4000" dirty="0" smtClean="0">
                <a:solidFill>
                  <a:srgbClr val="002060"/>
                </a:solidFill>
                <a:latin typeface="Goudy Old Style" panose="02020502050305020303" pitchFamily="18" charset="0"/>
              </a:rPr>
              <a:t>Panhandle-wide Resource Guide</a:t>
            </a:r>
            <a:endParaRPr lang="en-US" sz="4000" dirty="0">
              <a:solidFill>
                <a:srgbClr val="002060"/>
              </a:solidFill>
              <a:latin typeface="Goudy Old Style" panose="02020502050305020303" pitchFamily="18" charset="0"/>
            </a:endParaRPr>
          </a:p>
        </p:txBody>
      </p:sp>
    </p:spTree>
    <p:extLst>
      <p:ext uri="{BB962C8B-B14F-4D97-AF65-F5344CB8AC3E}">
        <p14:creationId xmlns:p14="http://schemas.microsoft.com/office/powerpoint/2010/main" val="34947380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78275"/>
            <a:ext cx="10515600" cy="1325563"/>
          </a:xfrm>
        </p:spPr>
        <p:txBody>
          <a:bodyPr/>
          <a:lstStyle/>
          <a:p>
            <a:pPr algn="ctr"/>
            <a:r>
              <a:rPr lang="en-US" dirty="0" smtClean="0">
                <a:solidFill>
                  <a:srgbClr val="002060"/>
                </a:solidFill>
                <a:latin typeface="Goudy Old Style" panose="02020502050305020303" pitchFamily="18" charset="0"/>
              </a:rPr>
              <a:t>Work group formation</a:t>
            </a:r>
            <a:endParaRPr lang="en-US" dirty="0">
              <a:solidFill>
                <a:srgbClr val="002060"/>
              </a:solidFill>
              <a:latin typeface="Goudy Old Style" panose="02020502050305020303" pitchFamily="18" charset="0"/>
            </a:endParaRPr>
          </a:p>
        </p:txBody>
      </p:sp>
      <p:sp>
        <p:nvSpPr>
          <p:cNvPr id="3" name="Content Placeholder 2"/>
          <p:cNvSpPr>
            <a:spLocks noGrp="1"/>
          </p:cNvSpPr>
          <p:nvPr>
            <p:ph idx="1"/>
          </p:nvPr>
        </p:nvSpPr>
        <p:spPr>
          <a:xfrm>
            <a:off x="838200" y="2639817"/>
            <a:ext cx="10515600" cy="3072052"/>
          </a:xfrm>
        </p:spPr>
        <p:txBody>
          <a:bodyPr/>
          <a:lstStyle/>
          <a:p>
            <a:r>
              <a:rPr lang="en-US" dirty="0" smtClean="0">
                <a:solidFill>
                  <a:srgbClr val="002060"/>
                </a:solidFill>
                <a:latin typeface="Goudy Old Style" panose="02020502050305020303" pitchFamily="18" charset="0"/>
              </a:rPr>
              <a:t>Prevention (Primary and Secondary)</a:t>
            </a:r>
          </a:p>
          <a:p>
            <a:r>
              <a:rPr lang="en-US" dirty="0" smtClean="0">
                <a:solidFill>
                  <a:srgbClr val="002060"/>
                </a:solidFill>
                <a:latin typeface="Goudy Old Style" panose="02020502050305020303" pitchFamily="18" charset="0"/>
              </a:rPr>
              <a:t>Intervention (Community intervention, intensive intervention, multi-component intensive intervention)</a:t>
            </a:r>
          </a:p>
          <a:p>
            <a:r>
              <a:rPr lang="en-US" dirty="0" smtClean="0">
                <a:solidFill>
                  <a:srgbClr val="002060"/>
                </a:solidFill>
                <a:latin typeface="Goudy Old Style" panose="02020502050305020303" pitchFamily="18" charset="0"/>
              </a:rPr>
              <a:t>Transition Services (Older Youth System of Care)</a:t>
            </a:r>
          </a:p>
          <a:p>
            <a:r>
              <a:rPr lang="en-US" dirty="0" smtClean="0">
                <a:solidFill>
                  <a:srgbClr val="002060"/>
                </a:solidFill>
                <a:latin typeface="Goudy Old Style" panose="02020502050305020303" pitchFamily="18" charset="0"/>
              </a:rPr>
              <a:t>Backbone Organization</a:t>
            </a:r>
          </a:p>
          <a:p>
            <a:pPr marL="0" indent="0">
              <a:buNone/>
            </a:pPr>
            <a:endParaRPr lang="en-US" dirty="0"/>
          </a:p>
        </p:txBody>
      </p:sp>
    </p:spTree>
    <p:extLst>
      <p:ext uri="{BB962C8B-B14F-4D97-AF65-F5344CB8AC3E}">
        <p14:creationId xmlns:p14="http://schemas.microsoft.com/office/powerpoint/2010/main" val="49967023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002060"/>
                </a:solidFill>
                <a:latin typeface="Goudy Old Style" panose="02020502050305020303" pitchFamily="18" charset="0"/>
              </a:rPr>
              <a:t>Homework</a:t>
            </a:r>
            <a:endParaRPr lang="en-US" dirty="0">
              <a:solidFill>
                <a:srgbClr val="002060"/>
              </a:solidFill>
              <a:latin typeface="Goudy Old Style" panose="02020502050305020303" pitchFamily="18" charset="0"/>
            </a:endParaRPr>
          </a:p>
        </p:txBody>
      </p:sp>
      <p:sp>
        <p:nvSpPr>
          <p:cNvPr id="3" name="Content Placeholder 2"/>
          <p:cNvSpPr>
            <a:spLocks noGrp="1"/>
          </p:cNvSpPr>
          <p:nvPr>
            <p:ph idx="1"/>
          </p:nvPr>
        </p:nvSpPr>
        <p:spPr/>
        <p:txBody>
          <a:bodyPr/>
          <a:lstStyle/>
          <a:p>
            <a:r>
              <a:rPr lang="en-US" dirty="0" smtClean="0">
                <a:solidFill>
                  <a:srgbClr val="002060"/>
                </a:solidFill>
                <a:latin typeface="Goudy Old Style" panose="02020502050305020303" pitchFamily="18" charset="0"/>
              </a:rPr>
              <a:t>Recruit others who would be interested in your work group</a:t>
            </a:r>
          </a:p>
          <a:p>
            <a:pPr lvl="0"/>
            <a:r>
              <a:rPr lang="en-US" dirty="0">
                <a:solidFill>
                  <a:srgbClr val="002060"/>
                </a:solidFill>
                <a:latin typeface="Goudy Old Style" panose="02020502050305020303" pitchFamily="18" charset="0"/>
              </a:rPr>
              <a:t>Review your work group’s priorities, services, and </a:t>
            </a:r>
            <a:r>
              <a:rPr lang="en-US" dirty="0" smtClean="0">
                <a:solidFill>
                  <a:srgbClr val="002060"/>
                </a:solidFill>
                <a:latin typeface="Goudy Old Style" panose="02020502050305020303" pitchFamily="18" charset="0"/>
              </a:rPr>
              <a:t>strategies</a:t>
            </a:r>
          </a:p>
          <a:p>
            <a:pPr lvl="0"/>
            <a:r>
              <a:rPr lang="en-US" dirty="0" smtClean="0">
                <a:solidFill>
                  <a:srgbClr val="002060"/>
                </a:solidFill>
                <a:latin typeface="Goudy Old Style" panose="02020502050305020303" pitchFamily="18" charset="0"/>
              </a:rPr>
              <a:t>Think about what data we have and what further data is needed for your work group</a:t>
            </a:r>
          </a:p>
          <a:p>
            <a:pPr lvl="0"/>
            <a:endParaRPr lang="en-US" dirty="0">
              <a:solidFill>
                <a:srgbClr val="C00000"/>
              </a:solidFill>
              <a:latin typeface="Goudy Old Style" panose="02020502050305020303" pitchFamily="18" charset="0"/>
            </a:endParaRPr>
          </a:p>
          <a:p>
            <a:pPr marL="0" lvl="0" indent="0" algn="ctr">
              <a:buNone/>
            </a:pPr>
            <a:r>
              <a:rPr lang="en-US" dirty="0" smtClean="0">
                <a:solidFill>
                  <a:srgbClr val="C00000"/>
                </a:solidFill>
                <a:latin typeface="Goudy Old Style" panose="02020502050305020303" pitchFamily="18" charset="0"/>
              </a:rPr>
              <a:t>Next meeting: February 17</a:t>
            </a:r>
            <a:r>
              <a:rPr lang="en-US" baseline="30000" dirty="0" smtClean="0">
                <a:solidFill>
                  <a:srgbClr val="C00000"/>
                </a:solidFill>
                <a:latin typeface="Goudy Old Style" panose="02020502050305020303" pitchFamily="18" charset="0"/>
              </a:rPr>
              <a:t>th</a:t>
            </a:r>
            <a:r>
              <a:rPr lang="en-US" dirty="0" smtClean="0">
                <a:solidFill>
                  <a:srgbClr val="C00000"/>
                </a:solidFill>
                <a:latin typeface="Goudy Old Style" panose="02020502050305020303" pitchFamily="18" charset="0"/>
              </a:rPr>
              <a:t>, 2017 </a:t>
            </a:r>
          </a:p>
          <a:p>
            <a:pPr marL="0" lvl="0" indent="0" algn="ctr">
              <a:buNone/>
            </a:pPr>
            <a:r>
              <a:rPr lang="en-US" dirty="0" smtClean="0">
                <a:solidFill>
                  <a:srgbClr val="C00000"/>
                </a:solidFill>
                <a:latin typeface="Goudy Old Style" panose="02020502050305020303" pitchFamily="18" charset="0"/>
              </a:rPr>
              <a:t>9:00am-11:00am</a:t>
            </a:r>
          </a:p>
          <a:p>
            <a:pPr marL="0" lvl="0" indent="0" algn="ctr">
              <a:buNone/>
            </a:pPr>
            <a:r>
              <a:rPr lang="en-US" dirty="0" smtClean="0">
                <a:solidFill>
                  <a:srgbClr val="C00000"/>
                </a:solidFill>
                <a:latin typeface="Goudy Old Style" panose="02020502050305020303" pitchFamily="18" charset="0"/>
              </a:rPr>
              <a:t>Prairie Winds Community Center – Bridgeport, NE</a:t>
            </a:r>
          </a:p>
          <a:p>
            <a:pPr lvl="0"/>
            <a:endParaRPr lang="en-US" dirty="0">
              <a:solidFill>
                <a:srgbClr val="002060"/>
              </a:solidFill>
              <a:latin typeface="Goudy Old Style" panose="02020502050305020303" pitchFamily="18" charset="0"/>
            </a:endParaRPr>
          </a:p>
          <a:p>
            <a:pPr lvl="0"/>
            <a:endParaRPr lang="en-US" dirty="0">
              <a:solidFill>
                <a:srgbClr val="002060"/>
              </a:solidFill>
              <a:latin typeface="Goudy Old Style" panose="02020502050305020303" pitchFamily="18" charset="0"/>
            </a:endParaRPr>
          </a:p>
          <a:p>
            <a:endParaRPr lang="en-US" dirty="0" smtClean="0"/>
          </a:p>
          <a:p>
            <a:endParaRPr lang="en-US" dirty="0" smtClean="0"/>
          </a:p>
        </p:txBody>
      </p:sp>
    </p:spTree>
    <p:extLst>
      <p:ext uri="{BB962C8B-B14F-4D97-AF65-F5344CB8AC3E}">
        <p14:creationId xmlns:p14="http://schemas.microsoft.com/office/powerpoint/2010/main" val="2718486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solidFill>
                  <a:srgbClr val="002060"/>
                </a:solidFill>
                <a:latin typeface="Goudy Old Style" panose="02020502050305020303" pitchFamily="18" charset="0"/>
              </a:rPr>
              <a:t>Meeting Overview</a:t>
            </a:r>
            <a:endParaRPr lang="en-US" u="sng" dirty="0">
              <a:solidFill>
                <a:srgbClr val="002060"/>
              </a:solidFill>
              <a:latin typeface="Goudy Old Style" panose="02020502050305020303" pitchFamily="18" charset="0"/>
            </a:endParaRPr>
          </a:p>
        </p:txBody>
      </p:sp>
      <p:sp>
        <p:nvSpPr>
          <p:cNvPr id="3" name="Content Placeholder 2"/>
          <p:cNvSpPr>
            <a:spLocks noGrp="1"/>
          </p:cNvSpPr>
          <p:nvPr>
            <p:ph idx="1"/>
          </p:nvPr>
        </p:nvSpPr>
        <p:spPr/>
        <p:txBody>
          <a:bodyPr/>
          <a:lstStyle/>
          <a:p>
            <a:r>
              <a:rPr lang="en-US" dirty="0" smtClean="0">
                <a:solidFill>
                  <a:srgbClr val="002060"/>
                </a:solidFill>
                <a:latin typeface="Goudy Old Style" panose="02020502050305020303" pitchFamily="18" charset="0"/>
              </a:rPr>
              <a:t>Foundations</a:t>
            </a:r>
          </a:p>
          <a:p>
            <a:r>
              <a:rPr lang="en-US" dirty="0" smtClean="0">
                <a:solidFill>
                  <a:srgbClr val="002060"/>
                </a:solidFill>
                <a:latin typeface="Goudy Old Style" panose="02020502050305020303" pitchFamily="18" charset="0"/>
              </a:rPr>
              <a:t>Principles</a:t>
            </a:r>
          </a:p>
          <a:p>
            <a:r>
              <a:rPr lang="en-US" dirty="0" smtClean="0">
                <a:solidFill>
                  <a:srgbClr val="002060"/>
                </a:solidFill>
                <a:latin typeface="Goudy Old Style" panose="02020502050305020303" pitchFamily="18" charset="0"/>
              </a:rPr>
              <a:t>Continuum of Prevention</a:t>
            </a:r>
          </a:p>
          <a:p>
            <a:r>
              <a:rPr lang="en-US" dirty="0" smtClean="0">
                <a:solidFill>
                  <a:srgbClr val="002060"/>
                </a:solidFill>
                <a:latin typeface="Goudy Old Style" panose="02020502050305020303" pitchFamily="18" charset="0"/>
              </a:rPr>
              <a:t>School resource officer/social worker panel discussion</a:t>
            </a:r>
          </a:p>
          <a:p>
            <a:r>
              <a:rPr lang="en-US" dirty="0" smtClean="0">
                <a:solidFill>
                  <a:srgbClr val="002060"/>
                </a:solidFill>
                <a:latin typeface="Goudy Old Style" panose="02020502050305020303" pitchFamily="18" charset="0"/>
              </a:rPr>
              <a:t>Successes</a:t>
            </a:r>
          </a:p>
          <a:p>
            <a:r>
              <a:rPr lang="en-US" dirty="0" smtClean="0">
                <a:solidFill>
                  <a:srgbClr val="002060"/>
                </a:solidFill>
                <a:latin typeface="Goudy Old Style" panose="02020502050305020303" pitchFamily="18" charset="0"/>
              </a:rPr>
              <a:t>Next Steps</a:t>
            </a:r>
            <a:endParaRPr lang="en-US" dirty="0">
              <a:solidFill>
                <a:srgbClr val="002060"/>
              </a:solidFill>
              <a:latin typeface="Goudy Old Style" panose="02020502050305020303" pitchFamily="18" charset="0"/>
            </a:endParaRPr>
          </a:p>
        </p:txBody>
      </p:sp>
    </p:spTree>
    <p:extLst>
      <p:ext uri="{BB962C8B-B14F-4D97-AF65-F5344CB8AC3E}">
        <p14:creationId xmlns:p14="http://schemas.microsoft.com/office/powerpoint/2010/main" val="1805814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solidFill>
                  <a:srgbClr val="002060"/>
                </a:solidFill>
                <a:latin typeface="Goudy Old Style" panose="02020502050305020303" pitchFamily="18" charset="0"/>
              </a:rPr>
              <a:t>Foundations</a:t>
            </a:r>
            <a:endParaRPr lang="en-US" u="sng" dirty="0">
              <a:solidFill>
                <a:srgbClr val="002060"/>
              </a:solidFill>
              <a:latin typeface="Goudy Old Style" panose="02020502050305020303" pitchFamily="18" charset="0"/>
            </a:endParaRPr>
          </a:p>
        </p:txBody>
      </p:sp>
      <p:sp>
        <p:nvSpPr>
          <p:cNvPr id="3" name="Content Placeholder 2"/>
          <p:cNvSpPr>
            <a:spLocks noGrp="1"/>
          </p:cNvSpPr>
          <p:nvPr>
            <p:ph idx="1"/>
          </p:nvPr>
        </p:nvSpPr>
        <p:spPr/>
        <p:txBody>
          <a:bodyPr/>
          <a:lstStyle/>
          <a:p>
            <a:r>
              <a:rPr lang="en-US" dirty="0" smtClean="0">
                <a:solidFill>
                  <a:srgbClr val="002060"/>
                </a:solidFill>
                <a:latin typeface="Goudy Old Style" panose="02020502050305020303" pitchFamily="18" charset="0"/>
              </a:rPr>
              <a:t>Not a knowledge problem, challenge is translation into practice</a:t>
            </a:r>
          </a:p>
          <a:p>
            <a:pPr lvl="1"/>
            <a:r>
              <a:rPr lang="en-US" dirty="0" smtClean="0">
                <a:solidFill>
                  <a:srgbClr val="002060"/>
                </a:solidFill>
                <a:latin typeface="Goudy Old Style" panose="02020502050305020303" pitchFamily="18" charset="0"/>
              </a:rPr>
              <a:t>Basis of knowledge</a:t>
            </a:r>
          </a:p>
          <a:p>
            <a:pPr lvl="2"/>
            <a:r>
              <a:rPr lang="en-US" dirty="0" smtClean="0">
                <a:solidFill>
                  <a:srgbClr val="002060"/>
                </a:solidFill>
                <a:latin typeface="Goudy Old Style" panose="02020502050305020303" pitchFamily="18" charset="0"/>
              </a:rPr>
              <a:t>Importance of ecological perspective, serving youth closer to home, better connecting youth to family, school, community, and pro-social peers while utilizing a strength-based approach</a:t>
            </a:r>
          </a:p>
          <a:p>
            <a:pPr lvl="2"/>
            <a:r>
              <a:rPr lang="en-US" dirty="0" smtClean="0">
                <a:solidFill>
                  <a:srgbClr val="002060"/>
                </a:solidFill>
                <a:latin typeface="Goudy Old Style" panose="02020502050305020303" pitchFamily="18" charset="0"/>
              </a:rPr>
              <a:t>Youth Thrive</a:t>
            </a:r>
          </a:p>
          <a:p>
            <a:r>
              <a:rPr lang="en-US" dirty="0" smtClean="0">
                <a:solidFill>
                  <a:srgbClr val="002060"/>
                </a:solidFill>
                <a:latin typeface="Goudy Old Style" panose="02020502050305020303" pitchFamily="18" charset="0"/>
              </a:rPr>
              <a:t>Framework for implementation is a continuum of prevention</a:t>
            </a:r>
          </a:p>
          <a:p>
            <a:r>
              <a:rPr lang="en-US" dirty="0" smtClean="0">
                <a:solidFill>
                  <a:srgbClr val="002060"/>
                </a:solidFill>
                <a:latin typeface="Goudy Old Style" panose="02020502050305020303" pitchFamily="18" charset="0"/>
              </a:rPr>
              <a:t>Policy reforms</a:t>
            </a:r>
          </a:p>
          <a:p>
            <a:pPr lvl="1"/>
            <a:r>
              <a:rPr lang="en-US" dirty="0" smtClean="0">
                <a:solidFill>
                  <a:srgbClr val="002060"/>
                </a:solidFill>
                <a:latin typeface="Goudy Old Style" panose="02020502050305020303" pitchFamily="18" charset="0"/>
              </a:rPr>
              <a:t>Evidence-based practice</a:t>
            </a:r>
          </a:p>
          <a:p>
            <a:pPr lvl="1"/>
            <a:r>
              <a:rPr lang="en-US" dirty="0" smtClean="0">
                <a:solidFill>
                  <a:srgbClr val="002060"/>
                </a:solidFill>
                <a:latin typeface="Goudy Old Style" panose="02020502050305020303" pitchFamily="18" charset="0"/>
                <a:hlinkClick r:id="rId2"/>
              </a:rPr>
              <a:t>Systems of </a:t>
            </a:r>
            <a:r>
              <a:rPr lang="en-US" dirty="0" smtClean="0">
                <a:solidFill>
                  <a:srgbClr val="002060"/>
                </a:solidFill>
                <a:latin typeface="Goudy Old Style" panose="02020502050305020303" pitchFamily="18" charset="0"/>
                <a:hlinkClick r:id="rId2"/>
              </a:rPr>
              <a:t>care</a:t>
            </a:r>
            <a:endParaRPr lang="en-US" dirty="0" smtClean="0">
              <a:solidFill>
                <a:srgbClr val="002060"/>
              </a:solidFill>
              <a:latin typeface="Goudy Old Style" panose="02020502050305020303" pitchFamily="18" charset="0"/>
            </a:endParaRPr>
          </a:p>
        </p:txBody>
      </p:sp>
    </p:spTree>
    <p:extLst>
      <p:ext uri="{BB962C8B-B14F-4D97-AF65-F5344CB8AC3E}">
        <p14:creationId xmlns:p14="http://schemas.microsoft.com/office/powerpoint/2010/main" val="8968912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1850" y="363255"/>
            <a:ext cx="10515600" cy="1042661"/>
          </a:xfrm>
        </p:spPr>
        <p:txBody>
          <a:bodyPr/>
          <a:lstStyle/>
          <a:p>
            <a:pPr algn="ctr"/>
            <a:r>
              <a:rPr lang="en-US" u="sng" dirty="0" smtClean="0">
                <a:solidFill>
                  <a:srgbClr val="002060"/>
                </a:solidFill>
                <a:latin typeface="Goudy Old Style" panose="02020502050305020303" pitchFamily="18" charset="0"/>
              </a:rPr>
              <a:t>Evidence-based practice</a:t>
            </a:r>
            <a:endParaRPr lang="en-US" u="sng" dirty="0">
              <a:solidFill>
                <a:srgbClr val="002060"/>
              </a:solidFill>
              <a:latin typeface="Goudy Old Style" panose="02020502050305020303" pitchFamily="18" charset="0"/>
            </a:endParaRPr>
          </a:p>
        </p:txBody>
      </p:sp>
      <p:sp>
        <p:nvSpPr>
          <p:cNvPr id="3" name="Text Placeholder 2"/>
          <p:cNvSpPr>
            <a:spLocks noGrp="1"/>
          </p:cNvSpPr>
          <p:nvPr>
            <p:ph type="body" idx="1"/>
          </p:nvPr>
        </p:nvSpPr>
        <p:spPr>
          <a:xfrm>
            <a:off x="831850" y="2021627"/>
            <a:ext cx="10515600" cy="4441803"/>
          </a:xfrm>
        </p:spPr>
        <p:txBody>
          <a:bodyPr/>
          <a:lstStyle/>
          <a:p>
            <a:r>
              <a:rPr lang="en-US" dirty="0" smtClean="0">
                <a:solidFill>
                  <a:srgbClr val="002060"/>
                </a:solidFill>
                <a:latin typeface="Goudy Old Style" panose="02020502050305020303" pitchFamily="18" charset="0"/>
              </a:rPr>
              <a:t>Research shows that most delinquency reduction benefits come from:</a:t>
            </a:r>
          </a:p>
          <a:p>
            <a:pPr marL="342900" indent="-342900">
              <a:buFont typeface="Arial" panose="020B0604020202020204" pitchFamily="34" charset="0"/>
              <a:buChar char="•"/>
            </a:pPr>
            <a:r>
              <a:rPr lang="en-US" dirty="0" smtClean="0">
                <a:solidFill>
                  <a:srgbClr val="002060"/>
                </a:solidFill>
                <a:latin typeface="Goudy Old Style" panose="02020502050305020303" pitchFamily="18" charset="0"/>
              </a:rPr>
              <a:t>Focusing the most effective and costly interventions on high risk youth and providing less intensive and less costly interventions to lower risk cases</a:t>
            </a:r>
          </a:p>
          <a:p>
            <a:pPr marL="342900" indent="-342900">
              <a:buFont typeface="Arial" panose="020B0604020202020204" pitchFamily="34" charset="0"/>
              <a:buChar char="•"/>
            </a:pPr>
            <a:r>
              <a:rPr lang="en-US" dirty="0" smtClean="0">
                <a:solidFill>
                  <a:srgbClr val="002060"/>
                </a:solidFill>
                <a:latin typeface="Goudy Old Style" panose="02020502050305020303" pitchFamily="18" charset="0"/>
              </a:rPr>
              <a:t>Therapeutic philosophy programs are more effective than control philosophy programs</a:t>
            </a:r>
          </a:p>
          <a:p>
            <a:pPr marL="342900" indent="-342900">
              <a:buFont typeface="Arial" panose="020B0604020202020204" pitchFamily="34" charset="0"/>
              <a:buChar char="•"/>
            </a:pPr>
            <a:r>
              <a:rPr lang="en-US" dirty="0" smtClean="0">
                <a:solidFill>
                  <a:srgbClr val="002060"/>
                </a:solidFill>
                <a:latin typeface="Goudy Old Style" panose="02020502050305020303" pitchFamily="18" charset="0"/>
              </a:rPr>
              <a:t>Program type needs to match the needs of the youth</a:t>
            </a:r>
          </a:p>
          <a:p>
            <a:pPr marL="342900" indent="-342900">
              <a:buFont typeface="Arial" panose="020B0604020202020204" pitchFamily="34" charset="0"/>
              <a:buChar char="•"/>
            </a:pPr>
            <a:r>
              <a:rPr lang="en-US" dirty="0" smtClean="0">
                <a:solidFill>
                  <a:srgbClr val="002060"/>
                </a:solidFill>
                <a:latin typeface="Goudy Old Style" panose="02020502050305020303" pitchFamily="18" charset="0"/>
              </a:rPr>
              <a:t>Amount and quality of service are critical variables in program effectiveness</a:t>
            </a:r>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27957301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solidFill>
                  <a:srgbClr val="002060"/>
                </a:solidFill>
                <a:latin typeface="Goudy Old Style" panose="02020502050305020303" pitchFamily="18" charset="0"/>
              </a:rPr>
              <a:t>Principles</a:t>
            </a:r>
            <a:endParaRPr lang="en-US" u="sng" dirty="0">
              <a:solidFill>
                <a:srgbClr val="002060"/>
              </a:solidFill>
              <a:latin typeface="Goudy Old Style" panose="02020502050305020303" pitchFamily="18" charset="0"/>
            </a:endParaRPr>
          </a:p>
        </p:txBody>
      </p:sp>
      <p:sp>
        <p:nvSpPr>
          <p:cNvPr id="3" name="Content Placeholder 2"/>
          <p:cNvSpPr>
            <a:spLocks noGrp="1"/>
          </p:cNvSpPr>
          <p:nvPr>
            <p:ph idx="1"/>
          </p:nvPr>
        </p:nvSpPr>
        <p:spPr/>
        <p:txBody>
          <a:bodyPr>
            <a:normAutofit lnSpcReduction="10000"/>
          </a:bodyPr>
          <a:lstStyle/>
          <a:p>
            <a:pPr>
              <a:lnSpc>
                <a:spcPct val="150000"/>
              </a:lnSpc>
            </a:pPr>
            <a:r>
              <a:rPr lang="en-US" dirty="0" smtClean="0">
                <a:solidFill>
                  <a:srgbClr val="002060"/>
                </a:solidFill>
                <a:latin typeface="Goudy Old Style" panose="02020502050305020303" pitchFamily="18" charset="0"/>
              </a:rPr>
              <a:t>Child and Adolescent Service System of Program principles that youth services are:</a:t>
            </a:r>
          </a:p>
          <a:p>
            <a:pPr lvl="1">
              <a:lnSpc>
                <a:spcPct val="150000"/>
              </a:lnSpc>
            </a:pPr>
            <a:r>
              <a:rPr lang="en-US" dirty="0" smtClean="0">
                <a:solidFill>
                  <a:srgbClr val="002060"/>
                </a:solidFill>
                <a:latin typeface="Goudy Old Style" panose="02020502050305020303" pitchFamily="18" charset="0"/>
              </a:rPr>
              <a:t>Child-centered</a:t>
            </a:r>
          </a:p>
          <a:p>
            <a:pPr lvl="1">
              <a:lnSpc>
                <a:spcPct val="150000"/>
              </a:lnSpc>
            </a:pPr>
            <a:r>
              <a:rPr lang="en-US" dirty="0" smtClean="0">
                <a:solidFill>
                  <a:srgbClr val="002060"/>
                </a:solidFill>
                <a:latin typeface="Goudy Old Style" panose="02020502050305020303" pitchFamily="18" charset="0"/>
              </a:rPr>
              <a:t>Family focused</a:t>
            </a:r>
          </a:p>
          <a:p>
            <a:pPr lvl="1">
              <a:lnSpc>
                <a:spcPct val="150000"/>
              </a:lnSpc>
            </a:pPr>
            <a:r>
              <a:rPr lang="en-US" dirty="0" smtClean="0">
                <a:solidFill>
                  <a:srgbClr val="002060"/>
                </a:solidFill>
                <a:latin typeface="Goudy Old Style" panose="02020502050305020303" pitchFamily="18" charset="0"/>
              </a:rPr>
              <a:t>Strengths-based</a:t>
            </a:r>
          </a:p>
          <a:p>
            <a:pPr lvl="1">
              <a:lnSpc>
                <a:spcPct val="150000"/>
              </a:lnSpc>
            </a:pPr>
            <a:r>
              <a:rPr lang="en-US" dirty="0" smtClean="0">
                <a:solidFill>
                  <a:srgbClr val="002060"/>
                </a:solidFill>
                <a:latin typeface="Goudy Old Style" panose="02020502050305020303" pitchFamily="18" charset="0"/>
              </a:rPr>
              <a:t>Culturally competent</a:t>
            </a:r>
          </a:p>
          <a:p>
            <a:pPr lvl="1">
              <a:lnSpc>
                <a:spcPct val="150000"/>
              </a:lnSpc>
            </a:pPr>
            <a:r>
              <a:rPr lang="en-US" dirty="0" smtClean="0">
                <a:solidFill>
                  <a:srgbClr val="002060"/>
                </a:solidFill>
                <a:latin typeface="Goudy Old Style" panose="02020502050305020303" pitchFamily="18" charset="0"/>
              </a:rPr>
              <a:t>Provided in the least restrictive appropriate setting</a:t>
            </a:r>
          </a:p>
        </p:txBody>
      </p:sp>
    </p:spTree>
    <p:extLst>
      <p:ext uri="{BB962C8B-B14F-4D97-AF65-F5344CB8AC3E}">
        <p14:creationId xmlns:p14="http://schemas.microsoft.com/office/powerpoint/2010/main" val="36712655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solidFill>
                  <a:srgbClr val="002060"/>
                </a:solidFill>
                <a:latin typeface="Goudy Old Style" panose="02020502050305020303" pitchFamily="18" charset="0"/>
              </a:rPr>
              <a:t>Principles</a:t>
            </a:r>
            <a:endParaRPr lang="en-US" u="sng" dirty="0">
              <a:solidFill>
                <a:srgbClr val="002060"/>
              </a:solidFill>
              <a:latin typeface="Goudy Old Style" panose="02020502050305020303" pitchFamily="18" charset="0"/>
            </a:endParaRPr>
          </a:p>
        </p:txBody>
      </p:sp>
      <p:sp>
        <p:nvSpPr>
          <p:cNvPr id="3" name="Content Placeholder 2"/>
          <p:cNvSpPr>
            <a:spLocks noGrp="1"/>
          </p:cNvSpPr>
          <p:nvPr>
            <p:ph idx="1"/>
          </p:nvPr>
        </p:nvSpPr>
        <p:spPr/>
        <p:txBody>
          <a:bodyPr/>
          <a:lstStyle/>
          <a:p>
            <a:pPr>
              <a:lnSpc>
                <a:spcPct val="100000"/>
              </a:lnSpc>
            </a:pPr>
            <a:r>
              <a:rPr lang="en-US" dirty="0" smtClean="0">
                <a:solidFill>
                  <a:srgbClr val="002060"/>
                </a:solidFill>
                <a:latin typeface="Goudy Old Style" panose="02020502050305020303" pitchFamily="18" charset="0"/>
              </a:rPr>
              <a:t>Panhandle Youth Services System envisions a system which:</a:t>
            </a:r>
          </a:p>
          <a:p>
            <a:pPr lvl="1">
              <a:lnSpc>
                <a:spcPct val="100000"/>
              </a:lnSpc>
            </a:pPr>
            <a:r>
              <a:rPr lang="en-US" dirty="0" smtClean="0">
                <a:solidFill>
                  <a:srgbClr val="002060"/>
                </a:solidFill>
                <a:latin typeface="Goudy Old Style" panose="02020502050305020303" pitchFamily="18" charset="0"/>
              </a:rPr>
              <a:t>Provides strengths and assets-based services</a:t>
            </a:r>
          </a:p>
          <a:p>
            <a:pPr lvl="1">
              <a:lnSpc>
                <a:spcPct val="100000"/>
              </a:lnSpc>
            </a:pPr>
            <a:r>
              <a:rPr lang="en-US" dirty="0" smtClean="0">
                <a:solidFill>
                  <a:srgbClr val="002060"/>
                </a:solidFill>
                <a:latin typeface="Goudy Old Style" panose="02020502050305020303" pitchFamily="18" charset="0"/>
              </a:rPr>
              <a:t>Youth flow seamlessly between systems without falling through the cracks</a:t>
            </a:r>
          </a:p>
          <a:p>
            <a:pPr lvl="1">
              <a:lnSpc>
                <a:spcPct val="100000"/>
              </a:lnSpc>
            </a:pPr>
            <a:r>
              <a:rPr lang="en-US" dirty="0" smtClean="0">
                <a:solidFill>
                  <a:srgbClr val="002060"/>
                </a:solidFill>
                <a:latin typeface="Goudy Old Style" panose="02020502050305020303" pitchFamily="18" charset="0"/>
              </a:rPr>
              <a:t>Provides the right services at the right time</a:t>
            </a:r>
          </a:p>
          <a:p>
            <a:pPr lvl="1">
              <a:lnSpc>
                <a:spcPct val="100000"/>
              </a:lnSpc>
            </a:pPr>
            <a:r>
              <a:rPr lang="en-US" dirty="0" smtClean="0">
                <a:solidFill>
                  <a:srgbClr val="002060"/>
                </a:solidFill>
                <a:latin typeface="Goudy Old Style" panose="02020502050305020303" pitchFamily="18" charset="0"/>
              </a:rPr>
              <a:t>Continuum of services is accessible across the region</a:t>
            </a:r>
          </a:p>
          <a:p>
            <a:pPr lvl="1">
              <a:lnSpc>
                <a:spcPct val="100000"/>
              </a:lnSpc>
            </a:pPr>
            <a:r>
              <a:rPr lang="en-US" dirty="0" smtClean="0">
                <a:solidFill>
                  <a:srgbClr val="002060"/>
                </a:solidFill>
                <a:latin typeface="Goudy Old Style" panose="02020502050305020303" pitchFamily="18" charset="0"/>
              </a:rPr>
              <a:t>Assures that services are evidence-based and evidence informed</a:t>
            </a:r>
          </a:p>
          <a:p>
            <a:pPr lvl="1">
              <a:lnSpc>
                <a:spcPct val="100000"/>
              </a:lnSpc>
            </a:pPr>
            <a:r>
              <a:rPr lang="en-US" dirty="0" smtClean="0">
                <a:solidFill>
                  <a:srgbClr val="002060"/>
                </a:solidFill>
                <a:latin typeface="Goudy Old Style" panose="02020502050305020303" pitchFamily="18" charset="0"/>
              </a:rPr>
              <a:t>Promotes policy that decreases barriers so that youth may be served without having to enter high end systems</a:t>
            </a:r>
          </a:p>
          <a:p>
            <a:pPr lvl="1">
              <a:lnSpc>
                <a:spcPct val="100000"/>
              </a:lnSpc>
            </a:pPr>
            <a:r>
              <a:rPr lang="en-US" dirty="0" smtClean="0">
                <a:solidFill>
                  <a:srgbClr val="002060"/>
                </a:solidFill>
                <a:latin typeface="Goudy Old Style" panose="02020502050305020303" pitchFamily="18" charset="0"/>
              </a:rPr>
              <a:t>Values community ownership</a:t>
            </a:r>
          </a:p>
          <a:p>
            <a:pPr marL="457200" lvl="1" indent="0">
              <a:buNone/>
            </a:pPr>
            <a:endParaRPr lang="en-US" dirty="0" smtClean="0"/>
          </a:p>
          <a:p>
            <a:pPr lvl="1"/>
            <a:endParaRPr lang="en-US" dirty="0"/>
          </a:p>
        </p:txBody>
      </p:sp>
    </p:spTree>
    <p:extLst>
      <p:ext uri="{BB962C8B-B14F-4D97-AF65-F5344CB8AC3E}">
        <p14:creationId xmlns:p14="http://schemas.microsoft.com/office/powerpoint/2010/main" val="169572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solidFill>
                  <a:srgbClr val="002060"/>
                </a:solidFill>
                <a:latin typeface="Goudy Old Style" panose="02020502050305020303" pitchFamily="18" charset="0"/>
              </a:rPr>
              <a:t>Principles</a:t>
            </a:r>
            <a:endParaRPr lang="en-US" u="sng" dirty="0">
              <a:solidFill>
                <a:srgbClr val="002060"/>
              </a:solidFill>
              <a:latin typeface="Goudy Old Style" panose="02020502050305020303" pitchFamily="18" charset="0"/>
            </a:endParaRPr>
          </a:p>
        </p:txBody>
      </p:sp>
      <p:sp>
        <p:nvSpPr>
          <p:cNvPr id="3" name="Content Placeholder 2"/>
          <p:cNvSpPr>
            <a:spLocks noGrp="1"/>
          </p:cNvSpPr>
          <p:nvPr>
            <p:ph idx="1"/>
          </p:nvPr>
        </p:nvSpPr>
        <p:spPr/>
        <p:txBody>
          <a:bodyPr>
            <a:normAutofit lnSpcReduction="10000"/>
          </a:bodyPr>
          <a:lstStyle/>
          <a:p>
            <a:r>
              <a:rPr lang="en-US" dirty="0" smtClean="0">
                <a:solidFill>
                  <a:srgbClr val="002060"/>
                </a:solidFill>
                <a:latin typeface="Goudy Old Style" panose="02020502050305020303" pitchFamily="18" charset="0"/>
              </a:rPr>
              <a:t>Panhandle Youth Services System envisions a system which:</a:t>
            </a:r>
          </a:p>
          <a:p>
            <a:pPr lvl="1"/>
            <a:r>
              <a:rPr lang="en-US" dirty="0" smtClean="0">
                <a:solidFill>
                  <a:srgbClr val="002060"/>
                </a:solidFill>
                <a:latin typeface="Goudy Old Style" panose="02020502050305020303" pitchFamily="18" charset="0"/>
              </a:rPr>
              <a:t>Demonstrates accountability through shared data, assessments, planning and evaluation</a:t>
            </a:r>
          </a:p>
          <a:p>
            <a:pPr lvl="1"/>
            <a:r>
              <a:rPr lang="en-US" dirty="0" smtClean="0">
                <a:solidFill>
                  <a:srgbClr val="002060"/>
                </a:solidFill>
                <a:latin typeface="Goudy Old Style" panose="02020502050305020303" pitchFamily="18" charset="0"/>
              </a:rPr>
              <a:t>Uses Continuous Quality Improvement (CQI) to improve outcomes and processes</a:t>
            </a:r>
          </a:p>
          <a:p>
            <a:pPr lvl="1"/>
            <a:r>
              <a:rPr lang="en-US" dirty="0" smtClean="0">
                <a:solidFill>
                  <a:srgbClr val="002060"/>
                </a:solidFill>
                <a:latin typeface="Goudy Old Style" panose="02020502050305020303" pitchFamily="18" charset="0"/>
              </a:rPr>
              <a:t>Best outcomes for youth occur through a system of flexible funding that follows youth</a:t>
            </a:r>
          </a:p>
          <a:p>
            <a:pPr lvl="1"/>
            <a:r>
              <a:rPr lang="en-US" dirty="0" smtClean="0">
                <a:solidFill>
                  <a:srgbClr val="002060"/>
                </a:solidFill>
                <a:latin typeface="Goudy Old Style" panose="02020502050305020303" pitchFamily="18" charset="0"/>
              </a:rPr>
              <a:t>Promotes safety and inclusion for the most vulnerable of youth by race, ethnicity, gender, socio-economic status, and gender identity</a:t>
            </a:r>
          </a:p>
          <a:p>
            <a:pPr lvl="1"/>
            <a:r>
              <a:rPr lang="en-US" dirty="0" smtClean="0">
                <a:solidFill>
                  <a:srgbClr val="002060"/>
                </a:solidFill>
                <a:latin typeface="Goudy Old Style" panose="02020502050305020303" pitchFamily="18" charset="0"/>
              </a:rPr>
              <a:t>Promotes professionalism of youth services workers through shared training</a:t>
            </a:r>
          </a:p>
          <a:p>
            <a:pPr lvl="1"/>
            <a:r>
              <a:rPr lang="en-US" dirty="0" smtClean="0">
                <a:solidFill>
                  <a:srgbClr val="002060"/>
                </a:solidFill>
                <a:latin typeface="Goudy Old Style" panose="02020502050305020303" pitchFamily="18" charset="0"/>
              </a:rPr>
              <a:t>Has central referral and navigation component regardless of referral source</a:t>
            </a:r>
          </a:p>
          <a:p>
            <a:pPr lvl="1"/>
            <a:r>
              <a:rPr lang="en-US" dirty="0" smtClean="0">
                <a:solidFill>
                  <a:srgbClr val="002060"/>
                </a:solidFill>
                <a:latin typeface="Goudy Old Style" panose="02020502050305020303" pitchFamily="18" charset="0"/>
              </a:rPr>
              <a:t>Is vibrant, adaptable, and current</a:t>
            </a:r>
          </a:p>
          <a:p>
            <a:pPr marL="457200" lvl="1" indent="0">
              <a:buNone/>
            </a:pPr>
            <a:endParaRPr lang="en-US" dirty="0" smtClean="0"/>
          </a:p>
          <a:p>
            <a:pPr lvl="1"/>
            <a:endParaRPr lang="en-US" dirty="0"/>
          </a:p>
        </p:txBody>
      </p:sp>
    </p:spTree>
    <p:extLst>
      <p:ext uri="{BB962C8B-B14F-4D97-AF65-F5344CB8AC3E}">
        <p14:creationId xmlns:p14="http://schemas.microsoft.com/office/powerpoint/2010/main" val="29129496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solidFill>
                  <a:srgbClr val="002060"/>
                </a:solidFill>
                <a:latin typeface="Goudy Old Style" panose="02020502050305020303" pitchFamily="18" charset="0"/>
              </a:rPr>
              <a:t>Youth Indicators</a:t>
            </a:r>
            <a:endParaRPr lang="en-US" u="sng" dirty="0">
              <a:solidFill>
                <a:srgbClr val="002060"/>
              </a:solidFill>
              <a:latin typeface="Goudy Old Style" panose="02020502050305020303" pitchFamily="18" charset="0"/>
            </a:endParaRPr>
          </a:p>
        </p:txBody>
      </p:sp>
      <p:sp>
        <p:nvSpPr>
          <p:cNvPr id="3" name="Content Placeholder 2"/>
          <p:cNvSpPr>
            <a:spLocks noGrp="1"/>
          </p:cNvSpPr>
          <p:nvPr>
            <p:ph idx="1"/>
          </p:nvPr>
        </p:nvSpPr>
        <p:spPr/>
        <p:txBody>
          <a:bodyPr>
            <a:normAutofit fontScale="92500" lnSpcReduction="10000"/>
          </a:bodyPr>
          <a:lstStyle/>
          <a:p>
            <a:r>
              <a:rPr lang="en-US" dirty="0" smtClean="0">
                <a:solidFill>
                  <a:srgbClr val="002060"/>
                </a:solidFill>
                <a:latin typeface="Goudy Old Style" panose="02020502050305020303" pitchFamily="18" charset="0"/>
              </a:rPr>
              <a:t>Youth Thrive has been developed as a framework for addressing trauma and adverse childhood experiences</a:t>
            </a:r>
          </a:p>
          <a:p>
            <a:pPr lvl="1"/>
            <a:r>
              <a:rPr lang="en-US" dirty="0" smtClean="0">
                <a:solidFill>
                  <a:srgbClr val="002060"/>
                </a:solidFill>
                <a:latin typeface="Goudy Old Style" panose="02020502050305020303" pitchFamily="18" charset="0"/>
              </a:rPr>
              <a:t>Outlines avenues for working with youth</a:t>
            </a:r>
          </a:p>
          <a:p>
            <a:pPr lvl="1"/>
            <a:r>
              <a:rPr lang="en-US" dirty="0" smtClean="0">
                <a:solidFill>
                  <a:srgbClr val="002060"/>
                </a:solidFill>
                <a:latin typeface="Goudy Old Style" panose="02020502050305020303" pitchFamily="18" charset="0"/>
              </a:rPr>
              <a:t>Foundation for cross system goals and evaluation</a:t>
            </a:r>
          </a:p>
          <a:p>
            <a:r>
              <a:rPr lang="en-US" dirty="0" smtClean="0">
                <a:solidFill>
                  <a:srgbClr val="002060"/>
                </a:solidFill>
                <a:latin typeface="Goudy Old Style" panose="02020502050305020303" pitchFamily="18" charset="0"/>
              </a:rPr>
              <a:t>Eight domains (Jim Casey and Nebraska Children and Families Foundation)</a:t>
            </a:r>
          </a:p>
          <a:p>
            <a:pPr lvl="1"/>
            <a:r>
              <a:rPr lang="en-US" dirty="0" smtClean="0">
                <a:solidFill>
                  <a:srgbClr val="002060"/>
                </a:solidFill>
                <a:latin typeface="Goudy Old Style" panose="02020502050305020303" pitchFamily="18" charset="0"/>
              </a:rPr>
              <a:t>Housing</a:t>
            </a:r>
          </a:p>
          <a:p>
            <a:pPr lvl="1"/>
            <a:r>
              <a:rPr lang="en-US" dirty="0" smtClean="0">
                <a:solidFill>
                  <a:srgbClr val="002060"/>
                </a:solidFill>
                <a:latin typeface="Goudy Old Style" panose="02020502050305020303" pitchFamily="18" charset="0"/>
              </a:rPr>
              <a:t>Education</a:t>
            </a:r>
          </a:p>
          <a:p>
            <a:pPr lvl="1"/>
            <a:r>
              <a:rPr lang="en-US" dirty="0" smtClean="0">
                <a:solidFill>
                  <a:srgbClr val="002060"/>
                </a:solidFill>
                <a:latin typeface="Goudy Old Style" panose="02020502050305020303" pitchFamily="18" charset="0"/>
              </a:rPr>
              <a:t>Employment</a:t>
            </a:r>
          </a:p>
          <a:p>
            <a:pPr lvl="1"/>
            <a:r>
              <a:rPr lang="en-US" dirty="0" smtClean="0">
                <a:solidFill>
                  <a:srgbClr val="002060"/>
                </a:solidFill>
                <a:latin typeface="Goudy Old Style" panose="02020502050305020303" pitchFamily="18" charset="0"/>
              </a:rPr>
              <a:t>Daily living skills/resources</a:t>
            </a:r>
          </a:p>
          <a:p>
            <a:pPr lvl="1"/>
            <a:r>
              <a:rPr lang="en-US" dirty="0" smtClean="0">
                <a:solidFill>
                  <a:srgbClr val="002060"/>
                </a:solidFill>
                <a:latin typeface="Goudy Old Style" panose="02020502050305020303" pitchFamily="18" charset="0"/>
              </a:rPr>
              <a:t>Health care and mental health care</a:t>
            </a:r>
          </a:p>
          <a:p>
            <a:pPr lvl="1"/>
            <a:r>
              <a:rPr lang="en-US" dirty="0" smtClean="0">
                <a:solidFill>
                  <a:srgbClr val="002060"/>
                </a:solidFill>
                <a:latin typeface="Goudy Old Style" panose="02020502050305020303" pitchFamily="18" charset="0"/>
              </a:rPr>
              <a:t>Permanence and belonging</a:t>
            </a:r>
          </a:p>
          <a:p>
            <a:pPr lvl="1"/>
            <a:r>
              <a:rPr lang="en-US" dirty="0" smtClean="0">
                <a:solidFill>
                  <a:srgbClr val="002060"/>
                </a:solidFill>
                <a:latin typeface="Goudy Old Style" panose="02020502050305020303" pitchFamily="18" charset="0"/>
              </a:rPr>
              <a:t>Economic stability</a:t>
            </a:r>
            <a:endParaRPr lang="en-US" dirty="0">
              <a:solidFill>
                <a:srgbClr val="002060"/>
              </a:solidFill>
              <a:latin typeface="Goudy Old Style" panose="02020502050305020303" pitchFamily="18" charset="0"/>
            </a:endParaRPr>
          </a:p>
        </p:txBody>
      </p:sp>
    </p:spTree>
    <p:extLst>
      <p:ext uri="{BB962C8B-B14F-4D97-AF65-F5344CB8AC3E}">
        <p14:creationId xmlns:p14="http://schemas.microsoft.com/office/powerpoint/2010/main" val="17233989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1495</TotalTime>
  <Words>834</Words>
  <Application>Microsoft Office PowerPoint</Application>
  <PresentationFormat>Widescreen</PresentationFormat>
  <Paragraphs>117</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Calibri Light</vt:lpstr>
      <vt:lpstr>Goudy Old Style</vt:lpstr>
      <vt:lpstr>Office Theme</vt:lpstr>
      <vt:lpstr>Comprehensive Youth Services </vt:lpstr>
      <vt:lpstr>Welcome and Introductions</vt:lpstr>
      <vt:lpstr>Meeting Overview</vt:lpstr>
      <vt:lpstr>Foundations</vt:lpstr>
      <vt:lpstr>Evidence-based practice</vt:lpstr>
      <vt:lpstr>Principles</vt:lpstr>
      <vt:lpstr>Principles</vt:lpstr>
      <vt:lpstr>Principles</vt:lpstr>
      <vt:lpstr>Youth Indicators</vt:lpstr>
      <vt:lpstr>Continuum of Prevention</vt:lpstr>
      <vt:lpstr>Continuum of Prevention</vt:lpstr>
      <vt:lpstr>Primary Prevention</vt:lpstr>
      <vt:lpstr>Secondary Prevention</vt:lpstr>
      <vt:lpstr>Community Intervention</vt:lpstr>
      <vt:lpstr>Intensive Intervention Services</vt:lpstr>
      <vt:lpstr>Multi-component Intensive Intervention Programs</vt:lpstr>
      <vt:lpstr>Detention</vt:lpstr>
      <vt:lpstr>Transition Services</vt:lpstr>
      <vt:lpstr>Backbone Organization for Regional Collaboration</vt:lpstr>
      <vt:lpstr>Should we re-do or revise plan?</vt:lpstr>
      <vt:lpstr>School Resource Officer / School Social Worker Panel Discussion</vt:lpstr>
      <vt:lpstr>Recent success</vt:lpstr>
      <vt:lpstr>Work group formation</vt:lpstr>
      <vt:lpstr>Homework</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Comprehensive Youth Services</dc:title>
  <dc:creator>User</dc:creator>
  <cp:lastModifiedBy>User</cp:lastModifiedBy>
  <cp:revision>17</cp:revision>
  <dcterms:created xsi:type="dcterms:W3CDTF">2017-01-16T17:50:10Z</dcterms:created>
  <dcterms:modified xsi:type="dcterms:W3CDTF">2017-01-18T16:23:30Z</dcterms:modified>
</cp:coreProperties>
</file>