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7" r:id="rId5"/>
    <p:sldId id="268" r:id="rId6"/>
    <p:sldId id="269" r:id="rId7"/>
    <p:sldId id="270"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5" autoAdjust="0"/>
    <p:restoredTop sz="94660"/>
  </p:normalViewPr>
  <p:slideViewPr>
    <p:cSldViewPr snapToGrid="0">
      <p:cViewPr varScale="1">
        <p:scale>
          <a:sx n="95" d="100"/>
          <a:sy n="95" d="100"/>
        </p:scale>
        <p:origin x="8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CD5EEF-DC49-4842-AF62-B6EC0FE51B8C}"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865741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D5EEF-DC49-4842-AF62-B6EC0FE51B8C}"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412683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D5EEF-DC49-4842-AF62-B6EC0FE51B8C}"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132799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D5EEF-DC49-4842-AF62-B6EC0FE51B8C}"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54998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CD5EEF-DC49-4842-AF62-B6EC0FE51B8C}"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2556836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CD5EEF-DC49-4842-AF62-B6EC0FE51B8C}"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3334402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CD5EEF-DC49-4842-AF62-B6EC0FE51B8C}"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3141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CD5EEF-DC49-4842-AF62-B6EC0FE51B8C}"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241656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D5EEF-DC49-4842-AF62-B6EC0FE51B8C}"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123615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CD5EEF-DC49-4842-AF62-B6EC0FE51B8C}"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250109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CD5EEF-DC49-4842-AF62-B6EC0FE51B8C}"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A8324-C388-4AAD-BFD4-DE0DE847BE6C}" type="slidenum">
              <a:rPr lang="en-US" smtClean="0"/>
              <a:t>‹#›</a:t>
            </a:fld>
            <a:endParaRPr lang="en-US"/>
          </a:p>
        </p:txBody>
      </p:sp>
    </p:spTree>
    <p:extLst>
      <p:ext uri="{BB962C8B-B14F-4D97-AF65-F5344CB8AC3E}">
        <p14:creationId xmlns:p14="http://schemas.microsoft.com/office/powerpoint/2010/main" val="336320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D5EEF-DC49-4842-AF62-B6EC0FE51B8C}" type="datetimeFigureOut">
              <a:rPr lang="en-US" smtClean="0"/>
              <a:t>4/19/2017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A8324-C388-4AAD-BFD4-DE0DE847BE6C}" type="slidenum">
              <a:rPr lang="en-US" smtClean="0"/>
              <a:t>‹#›</a:t>
            </a:fld>
            <a:endParaRPr lang="en-US"/>
          </a:p>
        </p:txBody>
      </p:sp>
    </p:spTree>
    <p:extLst>
      <p:ext uri="{BB962C8B-B14F-4D97-AF65-F5344CB8AC3E}">
        <p14:creationId xmlns:p14="http://schemas.microsoft.com/office/powerpoint/2010/main" val="17575324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21739"/>
            <a:ext cx="9144000" cy="2387600"/>
          </a:xfrm>
        </p:spPr>
        <p:txBody>
          <a:bodyPr/>
          <a:lstStyle/>
          <a:p>
            <a:r>
              <a:rPr lang="en-US" dirty="0" smtClean="0">
                <a:solidFill>
                  <a:srgbClr val="002060"/>
                </a:solidFill>
                <a:latin typeface="Goudy Old Style" panose="02020502050305020303" pitchFamily="18" charset="0"/>
              </a:rPr>
              <a:t>Comprehensive Youth Services </a:t>
            </a:r>
            <a:endParaRPr lang="en-US" dirty="0">
              <a:solidFill>
                <a:srgbClr val="002060"/>
              </a:solidFill>
              <a:latin typeface="Goudy Old Style" panose="02020502050305020303" pitchFamily="18" charset="0"/>
            </a:endParaRPr>
          </a:p>
        </p:txBody>
      </p:sp>
      <p:sp>
        <p:nvSpPr>
          <p:cNvPr id="3" name="Subtitle 2"/>
          <p:cNvSpPr>
            <a:spLocks noGrp="1"/>
          </p:cNvSpPr>
          <p:nvPr>
            <p:ph type="subTitle" idx="1"/>
          </p:nvPr>
        </p:nvSpPr>
        <p:spPr/>
        <p:txBody>
          <a:bodyPr/>
          <a:lstStyle/>
          <a:p>
            <a:r>
              <a:rPr lang="en-US" dirty="0" smtClean="0">
                <a:solidFill>
                  <a:srgbClr val="002060"/>
                </a:solidFill>
                <a:latin typeface="Goudy Old Style" panose="02020502050305020303" pitchFamily="18" charset="0"/>
              </a:rPr>
              <a:t>January 20</a:t>
            </a:r>
            <a:r>
              <a:rPr lang="en-US" baseline="30000" dirty="0" smtClean="0">
                <a:solidFill>
                  <a:srgbClr val="002060"/>
                </a:solidFill>
                <a:latin typeface="Goudy Old Style" panose="02020502050305020303" pitchFamily="18" charset="0"/>
              </a:rPr>
              <a:t>th</a:t>
            </a:r>
            <a:r>
              <a:rPr lang="en-US" dirty="0" smtClean="0">
                <a:solidFill>
                  <a:srgbClr val="002060"/>
                </a:solidFill>
                <a:latin typeface="Goudy Old Style" panose="02020502050305020303" pitchFamily="18" charset="0"/>
              </a:rPr>
              <a:t>, 2017</a:t>
            </a:r>
          </a:p>
          <a:p>
            <a:r>
              <a:rPr lang="en-US" dirty="0" smtClean="0">
                <a:solidFill>
                  <a:srgbClr val="002060"/>
                </a:solidFill>
                <a:latin typeface="Goudy Old Style" panose="02020502050305020303" pitchFamily="18" charset="0"/>
              </a:rPr>
              <a:t>Prairie Winds Community Center</a:t>
            </a:r>
          </a:p>
          <a:p>
            <a:r>
              <a:rPr lang="en-US" dirty="0" smtClean="0">
                <a:solidFill>
                  <a:srgbClr val="002060"/>
                </a:solidFill>
                <a:latin typeface="Goudy Old Style" panose="02020502050305020303" pitchFamily="18" charset="0"/>
              </a:rPr>
              <a:t>Bridgeport, NE</a:t>
            </a:r>
          </a:p>
          <a:p>
            <a:endParaRPr lang="en-US" dirty="0"/>
          </a:p>
        </p:txBody>
      </p:sp>
    </p:spTree>
    <p:extLst>
      <p:ext uri="{BB962C8B-B14F-4D97-AF65-F5344CB8AC3E}">
        <p14:creationId xmlns:p14="http://schemas.microsoft.com/office/powerpoint/2010/main" val="453541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466" y="2720018"/>
            <a:ext cx="10515600" cy="1325563"/>
          </a:xfrm>
        </p:spPr>
        <p:txBody>
          <a:bodyPr/>
          <a:lstStyle/>
          <a:p>
            <a:pPr algn="ctr"/>
            <a:r>
              <a:rPr lang="en-US" dirty="0" smtClean="0">
                <a:solidFill>
                  <a:srgbClr val="002060"/>
                </a:solidFill>
                <a:latin typeface="Goudy Old Style" panose="02020502050305020303" pitchFamily="18" charset="0"/>
              </a:rPr>
              <a:t>Welcome and Introductions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3863545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002060"/>
                </a:solidFill>
                <a:latin typeface="Goudy Old Style" panose="02020502050305020303" pitchFamily="18" charset="0"/>
              </a:rPr>
              <a:t>Meeting Overview</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p:txBody>
          <a:bodyPr/>
          <a:lstStyle/>
          <a:p>
            <a:endParaRPr lang="en-US" dirty="0" smtClean="0">
              <a:solidFill>
                <a:srgbClr val="002060"/>
              </a:solidFill>
              <a:latin typeface="Goudy Old Style" panose="02020502050305020303" pitchFamily="18" charset="0"/>
            </a:endParaRPr>
          </a:p>
          <a:p>
            <a:pPr>
              <a:lnSpc>
                <a:spcPct val="200000"/>
              </a:lnSpc>
            </a:pPr>
            <a:r>
              <a:rPr lang="en-US" dirty="0" smtClean="0">
                <a:solidFill>
                  <a:srgbClr val="002060"/>
                </a:solidFill>
                <a:latin typeface="Goudy Old Style" panose="02020502050305020303" pitchFamily="18" charset="0"/>
              </a:rPr>
              <a:t>Meeting outcomes</a:t>
            </a:r>
          </a:p>
          <a:p>
            <a:pPr lvl="1">
              <a:lnSpc>
                <a:spcPct val="200000"/>
              </a:lnSpc>
            </a:pPr>
            <a:r>
              <a:rPr lang="en-US" dirty="0" smtClean="0">
                <a:solidFill>
                  <a:srgbClr val="002060"/>
                </a:solidFill>
                <a:latin typeface="Goudy Old Style" panose="02020502050305020303" pitchFamily="18" charset="0"/>
              </a:rPr>
              <a:t>Confirm and gain consensus to proposed revisions</a:t>
            </a:r>
            <a:endParaRPr lang="en-US" dirty="0" smtClean="0">
              <a:solidFill>
                <a:srgbClr val="002060"/>
              </a:solidFill>
              <a:latin typeface="Goudy Old Style" panose="02020502050305020303" pitchFamily="18" charset="0"/>
            </a:endParaRPr>
          </a:p>
          <a:p>
            <a:pPr>
              <a:lnSpc>
                <a:spcPct val="200000"/>
              </a:lnSpc>
            </a:pPr>
            <a:r>
              <a:rPr lang="en-US" dirty="0" smtClean="0">
                <a:solidFill>
                  <a:srgbClr val="002060"/>
                </a:solidFill>
                <a:latin typeface="Goudy Old Style" panose="02020502050305020303" pitchFamily="18" charset="0"/>
              </a:rPr>
              <a:t>Next </a:t>
            </a:r>
            <a:r>
              <a:rPr lang="en-US" dirty="0" smtClean="0">
                <a:solidFill>
                  <a:srgbClr val="002060"/>
                </a:solidFill>
                <a:latin typeface="Goudy Old Style" panose="02020502050305020303" pitchFamily="18" charset="0"/>
              </a:rPr>
              <a:t>Steps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180581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7963"/>
            <a:ext cx="10515600" cy="1325563"/>
          </a:xfrm>
        </p:spPr>
        <p:txBody>
          <a:bodyPr/>
          <a:lstStyle/>
          <a:p>
            <a:pPr algn="ctr"/>
            <a:r>
              <a:rPr lang="en-US" u="sng" dirty="0" smtClean="0">
                <a:solidFill>
                  <a:srgbClr val="002060"/>
                </a:solidFill>
                <a:latin typeface="Goudy Old Style" panose="02020502050305020303" pitchFamily="18" charset="0"/>
              </a:rPr>
              <a:t>Primary Prevention</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2151302"/>
            <a:ext cx="10515600" cy="4351338"/>
          </a:xfrm>
        </p:spPr>
        <p:txBody>
          <a:bodyPr/>
          <a:lstStyle/>
          <a:p>
            <a:pPr marL="0" indent="0" algn="ctr">
              <a:buNone/>
            </a:pPr>
            <a:r>
              <a:rPr lang="en-US" dirty="0" smtClean="0">
                <a:solidFill>
                  <a:srgbClr val="002060"/>
                </a:solidFill>
                <a:latin typeface="Goudy Old Style" panose="02020502050305020303" pitchFamily="18" charset="0"/>
              </a:rPr>
              <a:t>“Community-based primary prevention efforts (programs, policies and practices) aimed at reducing risks and promoting strengths for all youth.  These resources are evidence-based or evidence influenced services that facilitate resilience, promote healthy lifestyles, informal support systems, educational, and employment skills.”</a:t>
            </a:r>
            <a:br>
              <a:rPr lang="en-US" dirty="0" smtClean="0">
                <a:solidFill>
                  <a:srgbClr val="002060"/>
                </a:solidFill>
                <a:latin typeface="Goudy Old Style" panose="02020502050305020303" pitchFamily="18" charset="0"/>
              </a:rPr>
            </a:b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50385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8171"/>
            <a:ext cx="10515600" cy="1325563"/>
          </a:xfrm>
        </p:spPr>
        <p:txBody>
          <a:bodyPr/>
          <a:lstStyle/>
          <a:p>
            <a:pPr algn="ctr"/>
            <a:r>
              <a:rPr lang="en-US" u="sng" dirty="0" smtClean="0">
                <a:solidFill>
                  <a:srgbClr val="002060"/>
                </a:solidFill>
                <a:latin typeface="Goudy Old Style" panose="02020502050305020303" pitchFamily="18" charset="0"/>
              </a:rPr>
              <a:t>Secondary Prevention</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2188880"/>
            <a:ext cx="10515600" cy="4351338"/>
          </a:xfrm>
        </p:spPr>
        <p:txBody>
          <a:bodyPr/>
          <a:lstStyle/>
          <a:p>
            <a:pPr marL="0" indent="0" algn="ctr">
              <a:buNone/>
            </a:pPr>
            <a:r>
              <a:rPr lang="en-US" dirty="0" smtClean="0">
                <a:solidFill>
                  <a:srgbClr val="002060"/>
                </a:solidFill>
                <a:latin typeface="Goudy Old Style" panose="02020502050305020303" pitchFamily="18" charset="0"/>
              </a:rPr>
              <a:t>“Focused secondary prevention programs for youth in the community at greatest risk but not involved with the juvenile justice system, or perhaps, diverted from the juvenile justice system.  These strength based resources enhance resilience and protective factors.”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3926869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5749"/>
            <a:ext cx="10515600" cy="1325563"/>
          </a:xfrm>
        </p:spPr>
        <p:txBody>
          <a:bodyPr/>
          <a:lstStyle/>
          <a:p>
            <a:pPr algn="ctr"/>
            <a:r>
              <a:rPr lang="en-US" u="sng" dirty="0" smtClean="0">
                <a:solidFill>
                  <a:srgbClr val="002060"/>
                </a:solidFill>
                <a:latin typeface="Goudy Old Style" panose="02020502050305020303" pitchFamily="18" charset="0"/>
              </a:rPr>
              <a:t>Community Intervention</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3078228"/>
            <a:ext cx="10515600" cy="2019865"/>
          </a:xfrm>
        </p:spPr>
        <p:txBody>
          <a:bodyPr/>
          <a:lstStyle/>
          <a:p>
            <a:pPr marL="0" indent="0" algn="ctr">
              <a:buNone/>
            </a:pPr>
            <a:r>
              <a:rPr lang="en-US" dirty="0" smtClean="0">
                <a:solidFill>
                  <a:srgbClr val="002060"/>
                </a:solidFill>
                <a:latin typeface="Goudy Old Style" panose="02020502050305020303" pitchFamily="18" charset="0"/>
              </a:rPr>
              <a:t>“Intervention services tailored to the individuals’ identified strengths, needs and risk factors.”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1499855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3536"/>
            <a:ext cx="10515600" cy="1325563"/>
          </a:xfrm>
        </p:spPr>
        <p:txBody>
          <a:bodyPr/>
          <a:lstStyle/>
          <a:p>
            <a:pPr algn="ctr"/>
            <a:r>
              <a:rPr lang="en-US" u="sng" dirty="0" smtClean="0">
                <a:solidFill>
                  <a:srgbClr val="002060"/>
                </a:solidFill>
                <a:latin typeface="Goudy Old Style" panose="02020502050305020303" pitchFamily="18" charset="0"/>
              </a:rPr>
              <a:t>Intensive Intervention Services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3078228"/>
            <a:ext cx="10515600" cy="2044917"/>
          </a:xfrm>
        </p:spPr>
        <p:txBody>
          <a:bodyPr/>
          <a:lstStyle/>
          <a:p>
            <a:pPr marL="0" indent="0" algn="ctr">
              <a:buNone/>
            </a:pPr>
            <a:r>
              <a:rPr lang="en-US" dirty="0" smtClean="0">
                <a:solidFill>
                  <a:srgbClr val="002060"/>
                </a:solidFill>
                <a:latin typeface="Goudy Old Style" panose="02020502050305020303" pitchFamily="18" charset="0"/>
              </a:rPr>
              <a:t>“Intensive use of probation supervision or residential facilities tailored to individual identified risk and need factors.”</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782182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8588"/>
            <a:ext cx="10515600" cy="1325563"/>
          </a:xfrm>
        </p:spPr>
        <p:txBody>
          <a:bodyPr/>
          <a:lstStyle/>
          <a:p>
            <a:pPr algn="ctr"/>
            <a:r>
              <a:rPr lang="en-US" u="sng" dirty="0" smtClean="0">
                <a:solidFill>
                  <a:srgbClr val="002060"/>
                </a:solidFill>
                <a:latin typeface="Goudy Old Style" panose="02020502050305020303" pitchFamily="18" charset="0"/>
              </a:rPr>
              <a:t>Multi-component Intensive Intervention Programs</a:t>
            </a:r>
            <a:endParaRPr lang="en-US" u="sng" dirty="0">
              <a:solidFill>
                <a:srgbClr val="002060"/>
              </a:solidFill>
              <a:latin typeface="Goudy Old Style" panose="02020502050305020303" pitchFamily="18" charset="0"/>
            </a:endParaRPr>
          </a:p>
        </p:txBody>
      </p:sp>
      <p:sp>
        <p:nvSpPr>
          <p:cNvPr id="3" name="Content Placeholder 2"/>
          <p:cNvSpPr>
            <a:spLocks noGrp="1"/>
          </p:cNvSpPr>
          <p:nvPr>
            <p:ph idx="1"/>
          </p:nvPr>
        </p:nvSpPr>
        <p:spPr>
          <a:xfrm>
            <a:off x="838200" y="3093929"/>
            <a:ext cx="10515600" cy="3083034"/>
          </a:xfrm>
        </p:spPr>
        <p:txBody>
          <a:bodyPr/>
          <a:lstStyle/>
          <a:p>
            <a:pPr marL="0" indent="0" algn="ctr">
              <a:buNone/>
            </a:pPr>
            <a:r>
              <a:rPr lang="en-US" dirty="0" smtClean="0">
                <a:solidFill>
                  <a:srgbClr val="002060"/>
                </a:solidFill>
                <a:latin typeface="Goudy Old Style" panose="02020502050305020303" pitchFamily="18" charset="0"/>
              </a:rPr>
              <a:t>“Youth who are the most serious, violent, and chronic offenders based on valid risk assessment”</a:t>
            </a:r>
            <a:endParaRPr lang="en-US" dirty="0">
              <a:solidFill>
                <a:srgbClr val="002060"/>
              </a:solidFill>
              <a:latin typeface="Goudy Old Style" panose="02020502050305020303" pitchFamily="18" charset="0"/>
            </a:endParaRPr>
          </a:p>
        </p:txBody>
      </p:sp>
    </p:spTree>
    <p:extLst>
      <p:ext uri="{BB962C8B-B14F-4D97-AF65-F5344CB8AC3E}">
        <p14:creationId xmlns:p14="http://schemas.microsoft.com/office/powerpoint/2010/main" val="117162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1497</TotalTime>
  <Words>187</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Goudy Old Style</vt:lpstr>
      <vt:lpstr>Office Theme</vt:lpstr>
      <vt:lpstr>Comprehensive Youth Services </vt:lpstr>
      <vt:lpstr>Welcome and Introductions</vt:lpstr>
      <vt:lpstr>Meeting Overview</vt:lpstr>
      <vt:lpstr>Primary Prevention</vt:lpstr>
      <vt:lpstr>Secondary Prevention</vt:lpstr>
      <vt:lpstr>Community Intervention</vt:lpstr>
      <vt:lpstr>Intensive Intervention Services</vt:lpstr>
      <vt:lpstr>Multi-component Intensive Intervention Programs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Youth Services</dc:title>
  <dc:creator>User</dc:creator>
  <cp:lastModifiedBy>User</cp:lastModifiedBy>
  <cp:revision>18</cp:revision>
  <dcterms:created xsi:type="dcterms:W3CDTF">2017-01-16T17:50:10Z</dcterms:created>
  <dcterms:modified xsi:type="dcterms:W3CDTF">2017-04-19T14:24:33Z</dcterms:modified>
</cp:coreProperties>
</file>